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7" r:id="rId2"/>
  </p:sldIdLst>
  <p:sldSz cx="49377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CD6"/>
    <a:srgbClr val="156082"/>
    <a:srgbClr val="143156"/>
    <a:srgbClr val="FFFFFF"/>
    <a:srgbClr val="DCEAF7"/>
    <a:srgbClr val="F9FCC4"/>
    <a:srgbClr val="F9FC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4660"/>
  </p:normalViewPr>
  <p:slideViewPr>
    <p:cSldViewPr snapToGrid="0">
      <p:cViewPr>
        <p:scale>
          <a:sx n="33" d="100"/>
          <a:sy n="33" d="100"/>
        </p:scale>
        <p:origin x="-3344" y="-3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11662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011181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72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6AA0-5E25-4734-AD4A-2B92FB059AE2}"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63475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AE6AA0-5E25-4734-AD4A-2B92FB059AE2}"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34564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AE6AA0-5E25-4734-AD4A-2B92FB059AE2}"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0060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AE6AA0-5E25-4734-AD4A-2B92FB059AE2}" type="datetimeFigureOut">
              <a:rPr lang="en-US" smtClean="0"/>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49452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AE6AA0-5E25-4734-AD4A-2B92FB059AE2}" type="datetimeFigureOut">
              <a:rPr lang="en-US" smtClean="0"/>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587460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E6AA0-5E25-4734-AD4A-2B92FB059AE2}" type="datetimeFigureOut">
              <a:rPr lang="en-US" smtClean="0"/>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271750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8AE6AA0-5E25-4734-AD4A-2B92FB059AE2}"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48190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8AE6AA0-5E25-4734-AD4A-2B92FB059AE2}"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1969AB-2469-45B3-BAA5-464D12780FC5}" type="slidenum">
              <a:rPr lang="en-US" smtClean="0"/>
              <a:t>‹#›</a:t>
            </a:fld>
            <a:endParaRPr lang="en-US"/>
          </a:p>
        </p:txBody>
      </p:sp>
    </p:spTree>
    <p:extLst>
      <p:ext uri="{BB962C8B-B14F-4D97-AF65-F5344CB8AC3E}">
        <p14:creationId xmlns:p14="http://schemas.microsoft.com/office/powerpoint/2010/main" val="199963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E8AE6AA0-5E25-4734-AD4A-2B92FB059AE2}" type="datetimeFigureOut">
              <a:rPr lang="en-US" smtClean="0"/>
              <a:t>8/13/2025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9E1969AB-2469-45B3-BAA5-464D12780FC5}" type="slidenum">
              <a:rPr lang="en-US" smtClean="0"/>
              <a:t>‹#›</a:t>
            </a:fld>
            <a:endParaRPr lang="en-US"/>
          </a:p>
        </p:txBody>
      </p:sp>
    </p:spTree>
    <p:extLst>
      <p:ext uri="{BB962C8B-B14F-4D97-AF65-F5344CB8AC3E}">
        <p14:creationId xmlns:p14="http://schemas.microsoft.com/office/powerpoint/2010/main" val="21786798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5.png"/><Relationship Id="rId26" Type="http://schemas.openxmlformats.org/officeDocument/2006/relationships/image" Target="../media/image20.png"/><Relationship Id="rId21" Type="http://schemas.openxmlformats.org/officeDocument/2006/relationships/image" Target="../media/image15.jpeg"/><Relationship Id="rId34" Type="http://schemas.openxmlformats.org/officeDocument/2006/relationships/image" Target="../media/image28.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30.jpg"/><Relationship Id="rId55" Type="http://schemas.openxmlformats.org/officeDocument/2006/relationships/image" Target="../media/image51.png"/><Relationship Id="rId7"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12.png"/><Relationship Id="rId29" Type="http://schemas.openxmlformats.org/officeDocument/2006/relationships/image" Target="../media/image23.jpg"/><Relationship Id="rId11" Type="http://schemas.openxmlformats.org/officeDocument/2006/relationships/image" Target="../media/image7.jpg"/><Relationship Id="rId24" Type="http://schemas.openxmlformats.org/officeDocument/2006/relationships/image" Target="../media/image18.jpg"/><Relationship Id="rId32" Type="http://schemas.openxmlformats.org/officeDocument/2006/relationships/image" Target="../media/image26.jp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33.png"/><Relationship Id="rId58" Type="http://schemas.openxmlformats.org/officeDocument/2006/relationships/image" Target="../media/image54.png"/><Relationship Id="rId5" Type="http://schemas.openxmlformats.org/officeDocument/2006/relationships/image" Target="../media/image4.png"/><Relationship Id="rId10" Type="http://schemas.openxmlformats.org/officeDocument/2006/relationships/image" Target="../media/image6.png"/><Relationship Id="rId19" Type="http://schemas.openxmlformats.org/officeDocument/2006/relationships/image" Target="../media/image13.png"/><Relationship Id="rId31" Type="http://schemas.openxmlformats.org/officeDocument/2006/relationships/image" Target="../media/image25.jpg"/><Relationship Id="rId44" Type="http://schemas.openxmlformats.org/officeDocument/2006/relationships/image" Target="../media/image40.png"/><Relationship Id="rId52" Type="http://schemas.openxmlformats.org/officeDocument/2006/relationships/image" Target="../media/image32.png"/><Relationship Id="rId60" Type="http://schemas.openxmlformats.org/officeDocument/2006/relationships/image" Target="../media/image35.jpg"/><Relationship Id="rId4" Type="http://schemas.openxmlformats.org/officeDocument/2006/relationships/image" Target="../media/image3.png"/><Relationship Id="rId9" Type="http://schemas.openxmlformats.org/officeDocument/2006/relationships/image" Target="../media/image2.png"/><Relationship Id="rId14" Type="http://schemas.openxmlformats.org/officeDocument/2006/relationships/image" Target="../media/image10.png"/><Relationship Id="rId22" Type="http://schemas.openxmlformats.org/officeDocument/2006/relationships/image" Target="../media/image16.jpeg"/><Relationship Id="rId27" Type="http://schemas.openxmlformats.org/officeDocument/2006/relationships/image" Target="../media/image21.jpg"/><Relationship Id="rId30" Type="http://schemas.openxmlformats.org/officeDocument/2006/relationships/image" Target="../media/image24.jpg"/><Relationship Id="rId43" Type="http://schemas.openxmlformats.org/officeDocument/2006/relationships/image" Target="../media/image39.png"/><Relationship Id="rId48" Type="http://schemas.openxmlformats.org/officeDocument/2006/relationships/image" Target="../media/image44.png"/><Relationship Id="rId56" Type="http://schemas.openxmlformats.org/officeDocument/2006/relationships/image" Target="../media/image52.png"/><Relationship Id="rId8" Type="http://schemas.openxmlformats.org/officeDocument/2006/relationships/image" Target="../media/image5.png"/><Relationship Id="rId51" Type="http://schemas.openxmlformats.org/officeDocument/2006/relationships/image" Target="../media/image31.png"/><Relationship Id="rId12" Type="http://schemas.openxmlformats.org/officeDocument/2006/relationships/image" Target="../media/image8.jpg"/><Relationship Id="rId17" Type="http://schemas.openxmlformats.org/officeDocument/2006/relationships/image" Target="../media/image14.png"/><Relationship Id="rId25" Type="http://schemas.openxmlformats.org/officeDocument/2006/relationships/image" Target="../media/image19.png"/><Relationship Id="rId33" Type="http://schemas.openxmlformats.org/officeDocument/2006/relationships/image" Target="../media/image27.jpg"/><Relationship Id="rId46" Type="http://schemas.openxmlformats.org/officeDocument/2006/relationships/image" Target="../media/image42.png"/><Relationship Id="rId59" Type="http://schemas.openxmlformats.org/officeDocument/2006/relationships/image" Target="../media/image55.png"/><Relationship Id="rId20" Type="http://schemas.openxmlformats.org/officeDocument/2006/relationships/image" Target="../media/image14.svg"/><Relationship Id="rId41" Type="http://schemas.openxmlformats.org/officeDocument/2006/relationships/image" Target="../media/image37.png"/><Relationship Id="rId54"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0.png"/><Relationship Id="rId15" Type="http://schemas.openxmlformats.org/officeDocument/2006/relationships/image" Target="../media/image11.png"/><Relationship Id="rId23" Type="http://schemas.openxmlformats.org/officeDocument/2006/relationships/image" Target="../media/image17.jpg"/><Relationship Id="rId28" Type="http://schemas.openxmlformats.org/officeDocument/2006/relationships/image" Target="../media/image22.png"/><Relationship Id="rId49" Type="http://schemas.openxmlformats.org/officeDocument/2006/relationships/image" Target="../media/image29.jpg"/><Relationship Id="rId57"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EAF7"/>
        </a:solidFill>
        <a:effectLst/>
      </p:bgPr>
    </p:bg>
    <p:spTree>
      <p:nvGrpSpPr>
        <p:cNvPr id="1" name="">
          <a:extLst>
            <a:ext uri="{FF2B5EF4-FFF2-40B4-BE49-F238E27FC236}">
              <a16:creationId xmlns:a16="http://schemas.microsoft.com/office/drawing/2014/main" id="{4B537DC4-2C74-C4E7-9564-AB7707F5DEB1}"/>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5816B4D-7C71-9345-EF88-55B04E5CDBF3}"/>
              </a:ext>
            </a:extLst>
          </p:cNvPr>
          <p:cNvSpPr/>
          <p:nvPr/>
        </p:nvSpPr>
        <p:spPr>
          <a:xfrm>
            <a:off x="14020712" y="19989577"/>
            <a:ext cx="24930187" cy="12558910"/>
          </a:xfrm>
          <a:prstGeom prst="roundRect">
            <a:avLst>
              <a:gd name="adj" fmla="val 1993"/>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9FCD6"/>
              </a:solidFill>
            </a:endParaRPr>
          </a:p>
        </p:txBody>
      </p:sp>
      <p:sp>
        <p:nvSpPr>
          <p:cNvPr id="20" name="Rectangle: Rounded Corners 19">
            <a:extLst>
              <a:ext uri="{FF2B5EF4-FFF2-40B4-BE49-F238E27FC236}">
                <a16:creationId xmlns:a16="http://schemas.microsoft.com/office/drawing/2014/main" id="{9A3972E1-69A6-5345-43A4-2203D68A983C}"/>
              </a:ext>
            </a:extLst>
          </p:cNvPr>
          <p:cNvSpPr/>
          <p:nvPr/>
        </p:nvSpPr>
        <p:spPr>
          <a:xfrm>
            <a:off x="172525" y="2329272"/>
            <a:ext cx="13679662" cy="16030737"/>
          </a:xfrm>
          <a:prstGeom prst="roundRect">
            <a:avLst>
              <a:gd name="adj" fmla="val 113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Rounded Corners 368">
            <a:extLst>
              <a:ext uri="{FF2B5EF4-FFF2-40B4-BE49-F238E27FC236}">
                <a16:creationId xmlns:a16="http://schemas.microsoft.com/office/drawing/2014/main" id="{35CE08CD-0D2E-C4FA-DD29-651070BB4130}"/>
              </a:ext>
            </a:extLst>
          </p:cNvPr>
          <p:cNvSpPr/>
          <p:nvPr/>
        </p:nvSpPr>
        <p:spPr>
          <a:xfrm>
            <a:off x="39110172" y="11812834"/>
            <a:ext cx="10052799" cy="16658296"/>
          </a:xfrm>
          <a:prstGeom prst="roundRect">
            <a:avLst>
              <a:gd name="adj" fmla="val 180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7784979-160F-35C0-3775-393FC6786906}"/>
                  </a:ext>
                </a:extLst>
              </p:cNvPr>
              <p:cNvSpPr txBox="1"/>
              <p:nvPr/>
            </p:nvSpPr>
            <p:spPr>
              <a:xfrm>
                <a:off x="345852" y="3134299"/>
                <a:ext cx="13457324" cy="2059795"/>
              </a:xfrm>
              <a:prstGeom prst="rect">
                <a:avLst/>
              </a:prstGeom>
              <a:noFill/>
            </p:spPr>
            <p:txBody>
              <a:bodyPr wrap="square" rtlCol="0">
                <a:spAutoFit/>
              </a:bodyPr>
              <a:lstStyle/>
              <a:p>
                <a:pPr marL="285750" indent="-285750">
                  <a:buFont typeface="Arial" panose="020B0604020202020204" pitchFamily="34" charset="0"/>
                  <a:buChar char="•"/>
                </a:pPr>
                <a:r>
                  <a:rPr lang="en-US" sz="2800" dirty="0"/>
                  <a:t>Conditionally Gaussian prior for </a:t>
                </a:r>
                <a14:m>
                  <m:oMath xmlns:m="http://schemas.openxmlformats.org/officeDocument/2006/math">
                    <m:r>
                      <a:rPr lang="en-US" sz="2800" i="1">
                        <a:latin typeface="Cambria Math" panose="02040503050406030204" pitchFamily="18" charset="0"/>
                      </a:rPr>
                      <m:t>𝑥</m:t>
                    </m:r>
                  </m:oMath>
                </a14:m>
                <a:r>
                  <a:rPr lang="en-US" sz="2800" dirty="0"/>
                  <a:t>: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𝒩</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0,</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r>
                              <a:rPr lang="en-US" sz="2800" i="1">
                                <a:latin typeface="Cambria Math" panose="02040503050406030204" pitchFamily="18" charset="0"/>
                                <a:ea typeface="Cambria Math" panose="02040503050406030204" pitchFamily="18" charset="0"/>
                              </a:rPr>
                              <m:t>𝜃</m:t>
                            </m:r>
                          </m:sub>
                        </m:sSub>
                      </m:e>
                    </m:d>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r>
                          <a:rPr lang="en-US" sz="2800" i="1">
                            <a:latin typeface="Cambria Math" panose="02040503050406030204" pitchFamily="18" charset="0"/>
                            <a:ea typeface="Cambria Math" panose="02040503050406030204" pitchFamily="18" charset="0"/>
                          </a:rPr>
                          <m:t>𝜃</m:t>
                        </m:r>
                      </m:sub>
                    </m:sSub>
                    <m:r>
                      <a:rPr lang="en-US" sz="2800" i="1">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diag</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𝑛</m:t>
                            </m:r>
                          </m:sub>
                        </m:sSub>
                      </m:e>
                    </m:d>
                  </m:oMath>
                </a14:m>
                <a:endParaRPr lang="en-US" sz="2800" dirty="0">
                  <a:ea typeface="Cambria Math" panose="02040503050406030204" pitchFamily="18" charset="0"/>
                </a:endParaRPr>
              </a:p>
              <a:p>
                <a:pPr marL="285750" indent="-285750">
                  <a:buFont typeface="Arial" panose="020B0604020202020204" pitchFamily="34" charset="0"/>
                  <a:buChar char="•"/>
                </a:pPr>
                <a:r>
                  <a:rPr lang="en-US" sz="2800" dirty="0">
                    <a:ea typeface="Cambria Math" panose="02040503050406030204" pitchFamily="18" charset="0"/>
                  </a:rPr>
                  <a:t>Where each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oMath>
                </a14:m>
                <a:r>
                  <a:rPr lang="en-US" sz="2800" dirty="0">
                    <a:ea typeface="Cambria Math" panose="02040503050406030204" pitchFamily="18" charset="0"/>
                  </a:rPr>
                  <a:t>is drawn i.i.d. from </a:t>
                </a:r>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Gen</m:t>
                    </m:r>
                    <m:r>
                      <m:rPr>
                        <m:sty m:val="p"/>
                      </m:rPr>
                      <a:rPr lang="en-US" sz="2800">
                        <a:latin typeface="Cambria Math" panose="02040503050406030204" pitchFamily="18" charset="0"/>
                        <a:ea typeface="Cambria Math" panose="02040503050406030204" pitchFamily="18" charset="0"/>
                      </a:rPr>
                      <m:t>Gamma</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𝜗</m:t>
                            </m:r>
                          </m:e>
                          <m:sub>
                            <m:r>
                              <a:rPr lang="en-US" sz="2800" i="1">
                                <a:latin typeface="Cambria Math" panose="02040503050406030204" pitchFamily="18" charset="0"/>
                                <a:ea typeface="Cambria Math" panose="02040503050406030204" pitchFamily="18" charset="0"/>
                              </a:rPr>
                              <m:t>𝑗</m:t>
                            </m:r>
                          </m:sub>
                        </m:sSub>
                      </m:e>
                    </m:d>
                  </m:oMath>
                </a14:m>
                <a:endParaRPr lang="en-US" sz="2800" dirty="0">
                  <a:ea typeface="Cambria Math" panose="02040503050406030204" pitchFamily="18" charset="0"/>
                </a:endParaRPr>
              </a:p>
              <a:p>
                <a:pPr marL="285750" indent="-285750">
                  <a:buFont typeface="Arial" panose="020B0604020202020204" pitchFamily="34" charset="0"/>
                  <a:buChar char="•"/>
                </a:pPr>
                <a:r>
                  <a:rPr lang="en-US" sz="2800" dirty="0">
                    <a:ea typeface="Cambria Math" panose="02040503050406030204" pitchFamily="18" charset="0"/>
                  </a:rPr>
                  <a:t>With </a:t>
                </a:r>
                <a14:m>
                  <m:oMath xmlns:m="http://schemas.openxmlformats.org/officeDocument/2006/math">
                    <m:r>
                      <a:rPr lang="en-US" sz="2800" i="1">
                        <a:latin typeface="Cambria Math" panose="02040503050406030204" pitchFamily="18" charset="0"/>
                        <a:ea typeface="Cambria Math" panose="02040503050406030204" pitchFamily="18" charset="0"/>
                      </a:rPr>
                      <m:t>𝜂</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3</m:t>
                        </m:r>
                      </m:num>
                      <m:den>
                        <m:r>
                          <a:rPr lang="en-US" sz="2800" i="1">
                            <a:latin typeface="Cambria Math" panose="02040503050406030204" pitchFamily="18" charset="0"/>
                            <a:ea typeface="Cambria Math" panose="02040503050406030204" pitchFamily="18" charset="0"/>
                          </a:rPr>
                          <m:t>2</m:t>
                        </m:r>
                      </m:den>
                    </m:f>
                  </m:oMath>
                </a14:m>
                <a:r>
                  <a:rPr lang="en-US" sz="2800" i="1" dirty="0">
                    <a:latin typeface="Cambria Math" panose="02040503050406030204" pitchFamily="18" charset="0"/>
                    <a:ea typeface="Cambria Math" panose="02040503050406030204" pitchFamily="18" charset="0"/>
                  </a:rPr>
                  <a:t> , </a:t>
                </a:r>
                <a14:m>
                  <m:oMath xmlns:m="http://schemas.openxmlformats.org/officeDocument/2006/math">
                    <m:r>
                      <a:rPr lang="en-US" sz="2800" i="1">
                        <a:latin typeface="Cambria Math" panose="02040503050406030204" pitchFamily="18" charset="0"/>
                        <a:ea typeface="Cambria Math" panose="02040503050406030204" pitchFamily="18" charset="0"/>
                      </a:rPr>
                      <m:t>𝑟</m:t>
                    </m:r>
                  </m:oMath>
                </a14:m>
                <a:r>
                  <a:rPr lang="en-US" sz="2800" i="1" dirty="0">
                    <a:latin typeface="Cambria Math" panose="02040503050406030204" pitchFamily="18" charset="0"/>
                    <a:ea typeface="Cambria Math" panose="02040503050406030204" pitchFamily="18" charset="0"/>
                  </a:rPr>
                  <a:t> </a:t>
                </a:r>
                <a:r>
                  <a:rPr lang="en-US" sz="2800" dirty="0">
                    <a:ea typeface="Cambria Math" panose="02040503050406030204" pitchFamily="18" charset="0"/>
                  </a:rPr>
                  <a:t>and </a:t>
                </a:r>
                <a14:m>
                  <m:oMath xmlns:m="http://schemas.openxmlformats.org/officeDocument/2006/math">
                    <m:r>
                      <a:rPr lang="en-US" sz="2800" b="0" i="1" smtClean="0">
                        <a:latin typeface="Cambria Math" panose="02040503050406030204" pitchFamily="18" charset="0"/>
                        <a:ea typeface="Cambria Math" panose="02040503050406030204" pitchFamily="18" charset="0"/>
                      </a:rPr>
                      <m:t>𝜂</m:t>
                    </m:r>
                  </m:oMath>
                </a14:m>
                <a:r>
                  <a:rPr lang="en-US" sz="2800" i="1" dirty="0">
                    <a:latin typeface="Cambria Math" panose="02040503050406030204" pitchFamily="18" charset="0"/>
                    <a:ea typeface="Cambria Math" panose="02040503050406030204" pitchFamily="18" charset="0"/>
                  </a:rPr>
                  <a:t> </a:t>
                </a:r>
                <a:r>
                  <a:rPr lang="en-US" sz="2800" dirty="0">
                    <a:ea typeface="Cambria Math" panose="02040503050406030204" pitchFamily="18" charset="0"/>
                  </a:rPr>
                  <a:t>are shape parameters that control tail decay rate and peak behavior respectively</a:t>
                </a:r>
              </a:p>
            </p:txBody>
          </p:sp>
        </mc:Choice>
        <mc:Fallback xmlns="">
          <p:sp>
            <p:nvSpPr>
              <p:cNvPr id="120" name="TextBox 119">
                <a:extLst>
                  <a:ext uri="{FF2B5EF4-FFF2-40B4-BE49-F238E27FC236}">
                    <a16:creationId xmlns:a16="http://schemas.microsoft.com/office/drawing/2014/main" id="{37784979-160F-35C0-3775-393FC6786906}"/>
                  </a:ext>
                </a:extLst>
              </p:cNvPr>
              <p:cNvSpPr txBox="1">
                <a:spLocks noRot="1" noChangeAspect="1" noMove="1" noResize="1" noEditPoints="1" noAdjustHandles="1" noChangeArrowheads="1" noChangeShapeType="1" noTextEdit="1"/>
              </p:cNvSpPr>
              <p:nvPr/>
            </p:nvSpPr>
            <p:spPr>
              <a:xfrm>
                <a:off x="345852" y="3134299"/>
                <a:ext cx="13457324" cy="2059795"/>
              </a:xfrm>
              <a:prstGeom prst="rect">
                <a:avLst/>
              </a:prstGeom>
              <a:blipFill>
                <a:blip r:embed="rId2"/>
                <a:stretch>
                  <a:fillRect l="-816" t="-2959" b="-710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B4DF2A9-F9E2-C1B2-BB89-43E2E8D1515D}"/>
              </a:ext>
            </a:extLst>
          </p:cNvPr>
          <p:cNvSpPr>
            <a:spLocks noGrp="1"/>
          </p:cNvSpPr>
          <p:nvPr>
            <p:ph type="ctrTitle"/>
          </p:nvPr>
        </p:nvSpPr>
        <p:spPr>
          <a:xfrm>
            <a:off x="0" y="29549"/>
            <a:ext cx="49377600" cy="1342926"/>
          </a:xfrm>
        </p:spPr>
        <p:txBody>
          <a:bodyPr>
            <a:noAutofit/>
          </a:bodyPr>
          <a:lstStyle/>
          <a:p>
            <a:r>
              <a:rPr lang="en-US" sz="6600" b="1" dirty="0">
                <a:solidFill>
                  <a:srgbClr val="143156"/>
                </a:solidFill>
              </a:rPr>
              <a:t>Do Sparsity Promoting Hierarchical Prior Models Plausibly Model Empirical Image Data?</a:t>
            </a:r>
            <a:endParaRPr lang="en-US" sz="2400" dirty="0">
              <a:solidFill>
                <a:srgbClr val="143156"/>
              </a:solidFill>
            </a:endParaRPr>
          </a:p>
        </p:txBody>
      </p:sp>
      <p:sp>
        <p:nvSpPr>
          <p:cNvPr id="3" name="Subtitle 2">
            <a:extLst>
              <a:ext uri="{FF2B5EF4-FFF2-40B4-BE49-F238E27FC236}">
                <a16:creationId xmlns:a16="http://schemas.microsoft.com/office/drawing/2014/main" id="{ECC82802-F975-BA1E-40D7-156177043578}"/>
              </a:ext>
            </a:extLst>
          </p:cNvPr>
          <p:cNvSpPr>
            <a:spLocks noGrp="1"/>
          </p:cNvSpPr>
          <p:nvPr>
            <p:ph type="subTitle" idx="1"/>
          </p:nvPr>
        </p:nvSpPr>
        <p:spPr>
          <a:xfrm>
            <a:off x="0" y="1389111"/>
            <a:ext cx="49377600" cy="672681"/>
          </a:xfrm>
        </p:spPr>
        <p:txBody>
          <a:bodyPr>
            <a:normAutofit/>
          </a:bodyPr>
          <a:lstStyle/>
          <a:p>
            <a:r>
              <a:rPr lang="en-US" sz="4000" dirty="0">
                <a:solidFill>
                  <a:srgbClr val="143156"/>
                </a:solidFill>
              </a:rPr>
              <a:t>Brandon Marks, Yash Dave, </a:t>
            </a:r>
            <a:r>
              <a:rPr lang="en-US" sz="4000" dirty="0" err="1">
                <a:solidFill>
                  <a:srgbClr val="143156"/>
                </a:solidFill>
              </a:rPr>
              <a:t>Zixun</a:t>
            </a:r>
            <a:r>
              <a:rPr lang="en-US" sz="4000" dirty="0">
                <a:solidFill>
                  <a:srgbClr val="143156"/>
                </a:solidFill>
              </a:rPr>
              <a:t> Wang, Hannah Chung, Riya Patwa, Simon Cha, Michael Murphy, and Alexander Strang</a:t>
            </a:r>
          </a:p>
        </p:txBody>
      </p:sp>
      <p:sp>
        <p:nvSpPr>
          <p:cNvPr id="11" name="TextBox 10">
            <a:extLst>
              <a:ext uri="{FF2B5EF4-FFF2-40B4-BE49-F238E27FC236}">
                <a16:creationId xmlns:a16="http://schemas.microsoft.com/office/drawing/2014/main" id="{944E757C-CF62-7989-CB77-6919FB05ACCA}"/>
              </a:ext>
            </a:extLst>
          </p:cNvPr>
          <p:cNvSpPr txBox="1"/>
          <p:nvPr/>
        </p:nvSpPr>
        <p:spPr>
          <a:xfrm>
            <a:off x="162034" y="2359498"/>
            <a:ext cx="13690151" cy="707886"/>
          </a:xfrm>
          <a:prstGeom prst="rect">
            <a:avLst/>
          </a:prstGeom>
          <a:noFill/>
        </p:spPr>
        <p:txBody>
          <a:bodyPr wrap="square" rtlCol="0">
            <a:spAutoFit/>
          </a:bodyPr>
          <a:lstStyle/>
          <a:p>
            <a:pPr algn="ctr"/>
            <a:r>
              <a:rPr lang="en-US" sz="4000" b="1" dirty="0">
                <a:solidFill>
                  <a:srgbClr val="143156"/>
                </a:solidFill>
              </a:rPr>
              <a:t>The Prior Model</a:t>
            </a:r>
          </a:p>
        </p:txBody>
      </p:sp>
      <p:sp>
        <p:nvSpPr>
          <p:cNvPr id="13" name="TextBox 12">
            <a:extLst>
              <a:ext uri="{FF2B5EF4-FFF2-40B4-BE49-F238E27FC236}">
                <a16:creationId xmlns:a16="http://schemas.microsoft.com/office/drawing/2014/main" id="{6628B6F8-5093-EE2F-591B-855336D7CA53}"/>
              </a:ext>
            </a:extLst>
          </p:cNvPr>
          <p:cNvSpPr txBox="1"/>
          <p:nvPr/>
        </p:nvSpPr>
        <p:spPr>
          <a:xfrm>
            <a:off x="14012964" y="2329274"/>
            <a:ext cx="35002105" cy="707886"/>
          </a:xfrm>
          <a:prstGeom prst="rect">
            <a:avLst/>
          </a:prstGeom>
          <a:noFill/>
        </p:spPr>
        <p:txBody>
          <a:bodyPr wrap="square" rtlCol="0">
            <a:spAutoFit/>
          </a:bodyPr>
          <a:lstStyle/>
          <a:p>
            <a:pPr algn="ctr"/>
            <a:r>
              <a:rPr lang="en-US" sz="4000" b="1" dirty="0">
                <a:solidFill>
                  <a:srgbClr val="143156"/>
                </a:solidFill>
              </a:rPr>
              <a:t>Methodology</a:t>
            </a:r>
          </a:p>
        </p:txBody>
      </p:sp>
      <p:sp>
        <p:nvSpPr>
          <p:cNvPr id="14" name="TextBox 13">
            <a:extLst>
              <a:ext uri="{FF2B5EF4-FFF2-40B4-BE49-F238E27FC236}">
                <a16:creationId xmlns:a16="http://schemas.microsoft.com/office/drawing/2014/main" id="{0C7EEAEC-DED1-5F48-74FC-A23DF598FE1D}"/>
              </a:ext>
            </a:extLst>
          </p:cNvPr>
          <p:cNvSpPr txBox="1"/>
          <p:nvPr/>
        </p:nvSpPr>
        <p:spPr>
          <a:xfrm>
            <a:off x="14032537" y="11832020"/>
            <a:ext cx="25083433" cy="707886"/>
          </a:xfrm>
          <a:prstGeom prst="rect">
            <a:avLst/>
          </a:prstGeom>
          <a:noFill/>
        </p:spPr>
        <p:txBody>
          <a:bodyPr wrap="square" rtlCol="0">
            <a:spAutoFit/>
          </a:bodyPr>
          <a:lstStyle/>
          <a:p>
            <a:pPr algn="ctr"/>
            <a:r>
              <a:rPr lang="en-US" sz="4000" b="1" dirty="0">
                <a:solidFill>
                  <a:srgbClr val="143156"/>
                </a:solidFill>
              </a:rPr>
              <a:t>Results</a:t>
            </a:r>
          </a:p>
        </p:txBody>
      </p:sp>
      <p:sp>
        <p:nvSpPr>
          <p:cNvPr id="21" name="Rectangle: Rounded Corners 20">
            <a:extLst>
              <a:ext uri="{FF2B5EF4-FFF2-40B4-BE49-F238E27FC236}">
                <a16:creationId xmlns:a16="http://schemas.microsoft.com/office/drawing/2014/main" id="{F62223C7-6D87-4782-DB6C-BFBEB8CBD526}"/>
              </a:ext>
            </a:extLst>
          </p:cNvPr>
          <p:cNvSpPr/>
          <p:nvPr/>
        </p:nvSpPr>
        <p:spPr>
          <a:xfrm>
            <a:off x="14021454" y="2329273"/>
            <a:ext cx="35151602" cy="9319424"/>
          </a:xfrm>
          <a:prstGeom prst="roundRect">
            <a:avLst>
              <a:gd name="adj" fmla="val 204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A202289-98E0-C994-7257-E1169D1B86D1}"/>
              </a:ext>
            </a:extLst>
          </p:cNvPr>
          <p:cNvSpPr/>
          <p:nvPr/>
        </p:nvSpPr>
        <p:spPr>
          <a:xfrm>
            <a:off x="14012965" y="11818001"/>
            <a:ext cx="24937935" cy="7997428"/>
          </a:xfrm>
          <a:prstGeom prst="roundRect">
            <a:avLst>
              <a:gd name="adj" fmla="val 1993"/>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utoShape 2" descr="Picture 2">
            <a:extLst>
              <a:ext uri="{FF2B5EF4-FFF2-40B4-BE49-F238E27FC236}">
                <a16:creationId xmlns:a16="http://schemas.microsoft.com/office/drawing/2014/main" id="{C3DF73CF-55F2-C7CB-DAA8-F2AF01539320}"/>
              </a:ext>
            </a:extLst>
          </p:cNvPr>
          <p:cNvSpPr>
            <a:spLocks noChangeAspect="1" noChangeArrowheads="1"/>
          </p:cNvSpPr>
          <p:nvPr/>
        </p:nvSpPr>
        <p:spPr bwMode="auto">
          <a:xfrm>
            <a:off x="19774127" y="1946566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Rounded Corners 42">
            <a:extLst>
              <a:ext uri="{FF2B5EF4-FFF2-40B4-BE49-F238E27FC236}">
                <a16:creationId xmlns:a16="http://schemas.microsoft.com/office/drawing/2014/main" id="{5B9E6F52-998B-4B9C-DC43-6774455F83B3}"/>
              </a:ext>
            </a:extLst>
          </p:cNvPr>
          <p:cNvSpPr/>
          <p:nvPr/>
        </p:nvSpPr>
        <p:spPr>
          <a:xfrm>
            <a:off x="162036" y="25655362"/>
            <a:ext cx="13690152" cy="6835022"/>
          </a:xfrm>
          <a:prstGeom prst="roundRect">
            <a:avLst>
              <a:gd name="adj" fmla="val 248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DD52E6-B2BA-5458-4889-78F0490ACFD2}"/>
              </a:ext>
            </a:extLst>
          </p:cNvPr>
          <p:cNvSpPr txBox="1"/>
          <p:nvPr/>
        </p:nvSpPr>
        <p:spPr>
          <a:xfrm>
            <a:off x="204544" y="25682335"/>
            <a:ext cx="13647643" cy="707886"/>
          </a:xfrm>
          <a:prstGeom prst="rect">
            <a:avLst/>
          </a:prstGeom>
          <a:noFill/>
        </p:spPr>
        <p:txBody>
          <a:bodyPr wrap="square" rtlCol="0">
            <a:spAutoFit/>
          </a:bodyPr>
          <a:lstStyle/>
          <a:p>
            <a:pPr algn="ctr"/>
            <a:r>
              <a:rPr lang="en-US" sz="4000" b="1" dirty="0">
                <a:solidFill>
                  <a:srgbClr val="143156"/>
                </a:solidFill>
              </a:rPr>
              <a:t>Data</a:t>
            </a:r>
          </a:p>
        </p:txBody>
      </p:sp>
      <p:cxnSp>
        <p:nvCxnSpPr>
          <p:cNvPr id="167" name="Straight Arrow Connector 166">
            <a:extLst>
              <a:ext uri="{FF2B5EF4-FFF2-40B4-BE49-F238E27FC236}">
                <a16:creationId xmlns:a16="http://schemas.microsoft.com/office/drawing/2014/main" id="{2B7914CB-FA6A-5AF3-EEB7-594CDC21BBEC}"/>
              </a:ext>
            </a:extLst>
          </p:cNvPr>
          <p:cNvCxnSpPr>
            <a:cxnSpLocks/>
          </p:cNvCxnSpPr>
          <p:nvPr/>
        </p:nvCxnSpPr>
        <p:spPr>
          <a:xfrm flipH="1">
            <a:off x="19542701" y="73843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2C0FEA2E-5D31-E0D0-8F0A-F753B3C43DDE}"/>
                  </a:ext>
                </a:extLst>
              </p:cNvPr>
              <p:cNvSpPr txBox="1"/>
              <p:nvPr/>
            </p:nvSpPr>
            <p:spPr>
              <a:xfrm>
                <a:off x="20171136" y="6684176"/>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168" name="TextBox 167">
                <a:extLst>
                  <a:ext uri="{FF2B5EF4-FFF2-40B4-BE49-F238E27FC236}">
                    <a16:creationId xmlns:a16="http://schemas.microsoft.com/office/drawing/2014/main" id="{2C0FEA2E-5D31-E0D0-8F0A-F753B3C43DDE}"/>
                  </a:ext>
                </a:extLst>
              </p:cNvPr>
              <p:cNvSpPr txBox="1">
                <a:spLocks noRot="1" noChangeAspect="1" noMove="1" noResize="1" noEditPoints="1" noAdjustHandles="1" noChangeArrowheads="1" noChangeShapeType="1" noTextEdit="1"/>
              </p:cNvSpPr>
              <p:nvPr/>
            </p:nvSpPr>
            <p:spPr>
              <a:xfrm>
                <a:off x="20171136" y="6684176"/>
                <a:ext cx="66984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5B24D6F3-1DA2-3650-4BB7-BFBB2937121B}"/>
                  </a:ext>
                </a:extLst>
              </p:cNvPr>
              <p:cNvSpPr txBox="1"/>
              <p:nvPr/>
            </p:nvSpPr>
            <p:spPr>
              <a:xfrm>
                <a:off x="20253997" y="7429060"/>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169" name="TextBox 168">
                <a:extLst>
                  <a:ext uri="{FF2B5EF4-FFF2-40B4-BE49-F238E27FC236}">
                    <a16:creationId xmlns:a16="http://schemas.microsoft.com/office/drawing/2014/main" id="{5B24D6F3-1DA2-3650-4BB7-BFBB2937121B}"/>
                  </a:ext>
                </a:extLst>
              </p:cNvPr>
              <p:cNvSpPr txBox="1">
                <a:spLocks noRot="1" noChangeAspect="1" noMove="1" noResize="1" noEditPoints="1" noAdjustHandles="1" noChangeArrowheads="1" noChangeShapeType="1" noTextEdit="1"/>
              </p:cNvSpPr>
              <p:nvPr/>
            </p:nvSpPr>
            <p:spPr>
              <a:xfrm>
                <a:off x="20253997" y="7429060"/>
                <a:ext cx="669842" cy="470000"/>
              </a:xfrm>
              <a:prstGeom prst="rect">
                <a:avLst/>
              </a:prstGeom>
              <a:blipFill>
                <a:blip r:embed="rId5"/>
                <a:stretch>
                  <a:fillRect l="-2752" r="-4587"/>
                </a:stretch>
              </a:blipFill>
            </p:spPr>
            <p:txBody>
              <a:bodyPr/>
              <a:lstStyle/>
              <a:p>
                <a:r>
                  <a:rPr lang="en-US">
                    <a:noFill/>
                  </a:rPr>
                  <a:t> </a:t>
                </a:r>
              </a:p>
            </p:txBody>
          </p:sp>
        </mc:Fallback>
      </mc:AlternateContent>
      <p:cxnSp>
        <p:nvCxnSpPr>
          <p:cNvPr id="170" name="Straight Arrow Connector 169">
            <a:extLst>
              <a:ext uri="{FF2B5EF4-FFF2-40B4-BE49-F238E27FC236}">
                <a16:creationId xmlns:a16="http://schemas.microsoft.com/office/drawing/2014/main" id="{041C4DD7-8221-9339-ED7D-313CAB8DC5DA}"/>
              </a:ext>
            </a:extLst>
          </p:cNvPr>
          <p:cNvCxnSpPr>
            <a:cxnSpLocks/>
          </p:cNvCxnSpPr>
          <p:nvPr/>
        </p:nvCxnSpPr>
        <p:spPr>
          <a:xfrm>
            <a:off x="19174469" y="71343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55" name="Rectangle: Rounded Corners 54">
            <a:extLst>
              <a:ext uri="{FF2B5EF4-FFF2-40B4-BE49-F238E27FC236}">
                <a16:creationId xmlns:a16="http://schemas.microsoft.com/office/drawing/2014/main" id="{1254094E-D8DB-5461-EB45-BC41D5514958}"/>
              </a:ext>
            </a:extLst>
          </p:cNvPr>
          <p:cNvSpPr/>
          <p:nvPr/>
        </p:nvSpPr>
        <p:spPr>
          <a:xfrm>
            <a:off x="46246473" y="28675776"/>
            <a:ext cx="2926583" cy="3864333"/>
          </a:xfrm>
          <a:prstGeom prst="roundRect">
            <a:avLst>
              <a:gd name="adj" fmla="val 70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9C4EB7A-812E-83D9-42B5-00A279C2FFA7}"/>
              </a:ext>
            </a:extLst>
          </p:cNvPr>
          <p:cNvSpPr txBox="1"/>
          <p:nvPr/>
        </p:nvSpPr>
        <p:spPr>
          <a:xfrm>
            <a:off x="46270194" y="28675777"/>
            <a:ext cx="2892777" cy="731445"/>
          </a:xfrm>
          <a:prstGeom prst="rect">
            <a:avLst/>
          </a:prstGeom>
          <a:noFill/>
        </p:spPr>
        <p:txBody>
          <a:bodyPr wrap="square" rtlCol="0">
            <a:spAutoFit/>
          </a:bodyPr>
          <a:lstStyle/>
          <a:p>
            <a:pPr algn="ctr"/>
            <a:r>
              <a:rPr lang="en-US" sz="4000" b="1" dirty="0">
                <a:solidFill>
                  <a:srgbClr val="143156"/>
                </a:solidFill>
              </a:rPr>
              <a:t>References</a:t>
            </a:r>
          </a:p>
        </p:txBody>
      </p:sp>
      <p:sp>
        <p:nvSpPr>
          <p:cNvPr id="62" name="TextBox 61">
            <a:extLst>
              <a:ext uri="{FF2B5EF4-FFF2-40B4-BE49-F238E27FC236}">
                <a16:creationId xmlns:a16="http://schemas.microsoft.com/office/drawing/2014/main" id="{43138B9A-EEB6-38A2-FFA0-6A44AF8A8F4C}"/>
              </a:ext>
            </a:extLst>
          </p:cNvPr>
          <p:cNvSpPr txBox="1"/>
          <p:nvPr/>
        </p:nvSpPr>
        <p:spPr>
          <a:xfrm>
            <a:off x="14055302" y="2364586"/>
            <a:ext cx="20699086" cy="707886"/>
          </a:xfrm>
          <a:prstGeom prst="rect">
            <a:avLst/>
          </a:prstGeom>
          <a:noFill/>
        </p:spPr>
        <p:txBody>
          <a:bodyPr wrap="square" rtlCol="0">
            <a:spAutoFit/>
          </a:bodyPr>
          <a:lstStyle/>
          <a:p>
            <a:pPr algn="ctr"/>
            <a:r>
              <a:rPr lang="en-US" sz="4000" b="1" dirty="0">
                <a:solidFill>
                  <a:srgbClr val="143156"/>
                </a:solidFill>
              </a:rPr>
              <a:t>Data Augmentation</a:t>
            </a:r>
          </a:p>
        </p:txBody>
      </p:sp>
      <p:graphicFrame>
        <p:nvGraphicFramePr>
          <p:cNvPr id="81" name="Table 80">
            <a:extLst>
              <a:ext uri="{FF2B5EF4-FFF2-40B4-BE49-F238E27FC236}">
                <a16:creationId xmlns:a16="http://schemas.microsoft.com/office/drawing/2014/main" id="{3DFFD117-0AB1-DB64-2FD3-2FE47F40436B}"/>
              </a:ext>
            </a:extLst>
          </p:cNvPr>
          <p:cNvGraphicFramePr>
            <a:graphicFrameLocks noGrp="1"/>
          </p:cNvGraphicFramePr>
          <p:nvPr>
            <p:extLst>
              <p:ext uri="{D42A27DB-BD31-4B8C-83A1-F6EECF244321}">
                <p14:modId xmlns:p14="http://schemas.microsoft.com/office/powerpoint/2010/main" val="57623654"/>
              </p:ext>
            </p:extLst>
          </p:nvPr>
        </p:nvGraphicFramePr>
        <p:xfrm>
          <a:off x="383361" y="26453230"/>
          <a:ext cx="9192439" cy="5120640"/>
        </p:xfrm>
        <a:graphic>
          <a:graphicData uri="http://schemas.openxmlformats.org/drawingml/2006/table">
            <a:tbl>
              <a:tblPr firstRow="1" bandRow="1">
                <a:tableStyleId>{2D5ABB26-0587-4C30-8999-92F81FD0307C}</a:tableStyleId>
              </a:tblPr>
              <a:tblGrid>
                <a:gridCol w="2512239">
                  <a:extLst>
                    <a:ext uri="{9D8B030D-6E8A-4147-A177-3AD203B41FA5}">
                      <a16:colId xmlns:a16="http://schemas.microsoft.com/office/drawing/2014/main" val="931010292"/>
                    </a:ext>
                  </a:extLst>
                </a:gridCol>
                <a:gridCol w="1432560">
                  <a:extLst>
                    <a:ext uri="{9D8B030D-6E8A-4147-A177-3AD203B41FA5}">
                      <a16:colId xmlns:a16="http://schemas.microsoft.com/office/drawing/2014/main" val="728632422"/>
                    </a:ext>
                  </a:extLst>
                </a:gridCol>
                <a:gridCol w="5247640">
                  <a:extLst>
                    <a:ext uri="{9D8B030D-6E8A-4147-A177-3AD203B41FA5}">
                      <a16:colId xmlns:a16="http://schemas.microsoft.com/office/drawing/2014/main" val="3513321915"/>
                    </a:ext>
                  </a:extLst>
                </a:gridCol>
              </a:tblGrid>
              <a:tr h="345184">
                <a:tc>
                  <a:txBody>
                    <a:bodyPr/>
                    <a:lstStyle/>
                    <a:p>
                      <a:pPr algn="ctr"/>
                      <a:r>
                        <a:rPr lang="en-US" sz="2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t>#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33330951"/>
                  </a:ext>
                </a:extLst>
              </a:tr>
              <a:tr h="345184">
                <a:tc>
                  <a:txBody>
                    <a:bodyPr/>
                    <a:lstStyle/>
                    <a:p>
                      <a:pPr algn="ctr"/>
                      <a:r>
                        <a:rPr lang="en-US" sz="2400" dirty="0"/>
                        <a:t>pastis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1590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dirty="0"/>
                        <a:t>Panoptic Agricultural Satellite Time Series, farm fields in France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5358399"/>
                  </a:ext>
                </a:extLst>
              </a:tr>
              <a:tr h="345184">
                <a:tc>
                  <a:txBody>
                    <a:bodyPr/>
                    <a:lstStyle/>
                    <a:p>
                      <a:pPr algn="ctr"/>
                      <a:r>
                        <a:rPr lang="en-US" sz="2400" dirty="0" err="1"/>
                        <a:t>agriVision</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dirty="0"/>
                        <a:t>4500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2400" dirty="0"/>
                        <a:t>Agricultural Vision, farmlands in 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65754466"/>
                  </a:ext>
                </a:extLst>
              </a:tr>
              <a:tr h="345184">
                <a:tc>
                  <a:txBody>
                    <a:bodyPr/>
                    <a:lstStyle/>
                    <a:p>
                      <a:pPr algn="ctr"/>
                      <a:r>
                        <a:rPr lang="en-US" sz="2400" dirty="0" err="1"/>
                        <a:t>spaceNet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3401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a:t>Multi-Sensor All Weather Mapping Dataset, centered in Rotterdam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55949"/>
                  </a:ext>
                </a:extLst>
              </a:tr>
              <a:tr h="345184">
                <a:tc>
                  <a:txBody>
                    <a:bodyPr/>
                    <a:lstStyle/>
                    <a:p>
                      <a:pPr algn="ctr"/>
                      <a:r>
                        <a:rPr lang="en-US" sz="2400" dirty="0"/>
                        <a:t>coco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4050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b="1" dirty="0"/>
                        <a:t>C</a:t>
                      </a:r>
                      <a:r>
                        <a:rPr lang="en-US" sz="2400" dirty="0"/>
                        <a:t>ommon </a:t>
                      </a:r>
                      <a:r>
                        <a:rPr lang="en-US" sz="2400" b="1" dirty="0"/>
                        <a:t>O</a:t>
                      </a:r>
                      <a:r>
                        <a:rPr lang="en-US" sz="2400" dirty="0"/>
                        <a:t>bjects in </a:t>
                      </a:r>
                      <a:r>
                        <a:rPr lang="en-US" sz="2400" b="1" dirty="0"/>
                        <a:t>Co</a:t>
                      </a:r>
                      <a:r>
                        <a:rPr lang="en-US" sz="2400" dirty="0"/>
                        <a:t>ntext, split into indoor / outdoor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41224801"/>
                  </a:ext>
                </a:extLst>
              </a:tr>
              <a:tr h="345184">
                <a:tc>
                  <a:txBody>
                    <a:bodyPr/>
                    <a:lstStyle/>
                    <a:p>
                      <a:pPr algn="ctr"/>
                      <a:r>
                        <a:rPr lang="en-US" sz="2400" dirty="0" err="1"/>
                        <a:t>segmentAnything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7072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err="1"/>
                        <a:t>segmentAnything</a:t>
                      </a:r>
                      <a:r>
                        <a:rPr lang="en-US" sz="2400" dirty="0"/>
                        <a:t> dataset by Meta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956486"/>
                  </a:ext>
                </a:extLst>
              </a:tr>
              <a:tr h="345184">
                <a:tc>
                  <a:txBody>
                    <a:bodyPr/>
                    <a:lstStyle/>
                    <a:p>
                      <a:pPr algn="ctr"/>
                      <a:r>
                        <a:rPr lang="en-US" sz="2400" dirty="0"/>
                        <a:t>syntheticMRI2D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3000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400" dirty="0"/>
                        <a:t>2D synthetic MRI brain images (axial / coronal / sagittal slices)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378100"/>
                  </a:ext>
                </a:extLst>
              </a:tr>
              <a:tr h="345184">
                <a:tc>
                  <a:txBody>
                    <a:bodyPr/>
                    <a:lstStyle/>
                    <a:p>
                      <a:pPr algn="ctr"/>
                      <a:r>
                        <a:rPr lang="en-US" sz="2400" dirty="0"/>
                        <a:t>syntheticMRI3D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2400" dirty="0"/>
                        <a:t>3D synthetic MRI brain images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25964"/>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8FE42E4-060F-F9AD-2758-E493424F9E40}"/>
                  </a:ext>
                </a:extLst>
              </p:cNvPr>
              <p:cNvSpPr txBox="1"/>
              <p:nvPr/>
            </p:nvSpPr>
            <p:spPr>
              <a:xfrm>
                <a:off x="345851" y="31876512"/>
                <a:ext cx="13491047" cy="523220"/>
              </a:xfrm>
              <a:prstGeom prst="rect">
                <a:avLst/>
              </a:prstGeom>
              <a:noFill/>
            </p:spPr>
            <p:txBody>
              <a:bodyPr wrap="square" rtlCol="0">
                <a:spAutoFit/>
              </a:bodyPr>
              <a:lstStyle/>
              <a:p>
                <a:r>
                  <a:rPr lang="en-US" sz="2800" dirty="0">
                    <a:solidFill>
                      <a:schemeClr val="tx1"/>
                    </a:solidFill>
                  </a:rPr>
                  <a:t>Normalized images before transform, number of coefficients ranged from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10</m:t>
                        </m:r>
                      </m:e>
                      <m:sup>
                        <m:r>
                          <a:rPr lang="en-US" sz="2800" i="1">
                            <a:solidFill>
                              <a:schemeClr val="tx1"/>
                            </a:solidFill>
                            <a:latin typeface="Cambria Math" panose="02040503050406030204" pitchFamily="18" charset="0"/>
                          </a:rPr>
                          <m:t>3</m:t>
                        </m:r>
                      </m:sup>
                    </m:sSup>
                    <m:r>
                      <a:rPr lang="en-US" sz="2800" b="0" i="1" smtClean="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10</m:t>
                        </m:r>
                      </m:e>
                      <m:sup>
                        <m:r>
                          <a:rPr lang="en-US" sz="2800" i="1">
                            <a:solidFill>
                              <a:schemeClr val="tx1"/>
                            </a:solidFill>
                            <a:latin typeface="Cambria Math" panose="02040503050406030204" pitchFamily="18" charset="0"/>
                          </a:rPr>
                          <m:t>9</m:t>
                        </m:r>
                      </m:sup>
                    </m:sSup>
                  </m:oMath>
                </a14:m>
                <a:r>
                  <a:rPr lang="en-US" sz="2800" dirty="0">
                    <a:solidFill>
                      <a:schemeClr val="tx1"/>
                    </a:solidFill>
                  </a:rPr>
                  <a:t>.</a:t>
                </a:r>
              </a:p>
            </p:txBody>
          </p:sp>
        </mc:Choice>
        <mc:Fallback xmlns="">
          <p:sp>
            <p:nvSpPr>
              <p:cNvPr id="82" name="TextBox 81">
                <a:extLst>
                  <a:ext uri="{FF2B5EF4-FFF2-40B4-BE49-F238E27FC236}">
                    <a16:creationId xmlns:a16="http://schemas.microsoft.com/office/drawing/2014/main" id="{38FE42E4-060F-F9AD-2758-E493424F9E40}"/>
                  </a:ext>
                </a:extLst>
              </p:cNvPr>
              <p:cNvSpPr txBox="1">
                <a:spLocks noRot="1" noChangeAspect="1" noMove="1" noResize="1" noEditPoints="1" noAdjustHandles="1" noChangeArrowheads="1" noChangeShapeType="1" noTextEdit="1"/>
              </p:cNvSpPr>
              <p:nvPr/>
            </p:nvSpPr>
            <p:spPr>
              <a:xfrm>
                <a:off x="345851" y="31876512"/>
                <a:ext cx="13491047" cy="523220"/>
              </a:xfrm>
              <a:prstGeom prst="rect">
                <a:avLst/>
              </a:prstGeom>
              <a:blipFill>
                <a:blip r:embed="rId6"/>
                <a:stretch>
                  <a:fillRect l="-949" t="-10465" b="-3255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43C9B2-1B80-DE70-5F24-8C79C5BA4788}"/>
              </a:ext>
            </a:extLst>
          </p:cNvPr>
          <p:cNvGrpSpPr/>
          <p:nvPr/>
        </p:nvGrpSpPr>
        <p:grpSpPr>
          <a:xfrm>
            <a:off x="35061274" y="8158106"/>
            <a:ext cx="9306064" cy="2677656"/>
            <a:chOff x="31180885" y="6020374"/>
            <a:chExt cx="11184732" cy="2677656"/>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4CCC581-DDE8-9B08-6F7B-58AAA6793A68}"/>
                    </a:ext>
                  </a:extLst>
                </p:cNvPr>
                <p:cNvSpPr txBox="1"/>
                <p:nvPr/>
              </p:nvSpPr>
              <p:spPr>
                <a:xfrm>
                  <a:off x="31180885" y="6020374"/>
                  <a:ext cx="10305779"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Perform KS Test using the empirical CDF and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𝑟</m:t>
                      </m:r>
                      <m:r>
                        <a:rPr lang="en-US" sz="2800" b="0" i="1" smtClean="0">
                          <a:latin typeface="Cambria Math" panose="02040503050406030204" pitchFamily="18" charset="0"/>
                        </a:rPr>
                        <m:t>, </m:t>
                      </m:r>
                      <m:r>
                        <a:rPr lang="en-US" sz="2800" b="0" i="1" smtClean="0">
                          <a:latin typeface="Cambria Math" panose="02040503050406030204" pitchFamily="18" charset="0"/>
                        </a:rPr>
                        <m:t>𝜂</m:t>
                      </m:r>
                      <m:r>
                        <a:rPr lang="en-US" sz="2800" b="0" i="1" smtClean="0">
                          <a:latin typeface="Cambria Math" panose="02040503050406030204" pitchFamily="18" charset="0"/>
                        </a:rPr>
                        <m:t>, </m:t>
                      </m:r>
                      <m:r>
                        <a:rPr lang="en-US" sz="2800" b="0" i="1" smtClean="0">
                          <a:latin typeface="Cambria Math" panose="02040503050406030204" pitchFamily="18" charset="0"/>
                        </a:rPr>
                        <m:t>𝜗</m:t>
                      </m:r>
                      <m:r>
                        <a:rPr lang="en-US" sz="2800" b="0" i="1" smtClean="0">
                          <a:latin typeface="Cambria Math" panose="02040503050406030204" pitchFamily="18" charset="0"/>
                        </a:rPr>
                        <m:t>)</m:t>
                      </m:r>
                    </m:oMath>
                  </a14:m>
                  <a:endParaRPr lang="en-US" sz="2800" i="1" dirty="0"/>
                </a:p>
                <a:p>
                  <a:pPr marL="285750" indent="-285750">
                    <a:buFont typeface="Arial" panose="020B0604020202020204" pitchFamily="34" charset="0"/>
                    <a:buChar char="•"/>
                  </a:pPr>
                  <a:r>
                    <a:rPr lang="en-US" sz="2800" dirty="0"/>
                    <a:t>Best-fit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Perform grid search over</a:t>
                  </a:r>
                  <a14:m>
                    <m:oMath xmlns:m="http://schemas.openxmlformats.org/officeDocument/2006/math">
                      <m:r>
                        <a:rPr lang="en-US" sz="2800" b="0" i="0" smtClean="0">
                          <a:latin typeface="Cambria Math" panose="02040503050406030204" pitchFamily="18" charset="0"/>
                        </a:rPr>
                        <m:t> </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e>
                      </m:d>
                    </m:oMath>
                  </a14:m>
                  <a:r>
                    <a:rPr lang="en-US" sz="2800" dirty="0"/>
                    <a:t> and local optimization to identify best-fit parameters</a:t>
                  </a:r>
                </a:p>
              </p:txBody>
            </p:sp>
          </mc:Choice>
          <mc:Fallback xmlns="">
            <p:sp>
              <p:nvSpPr>
                <p:cNvPr id="88" name="TextBox 87">
                  <a:extLst>
                    <a:ext uri="{FF2B5EF4-FFF2-40B4-BE49-F238E27FC236}">
                      <a16:creationId xmlns:a16="http://schemas.microsoft.com/office/drawing/2014/main" id="{54CCC581-DDE8-9B08-6F7B-58AAA6793A68}"/>
                    </a:ext>
                  </a:extLst>
                </p:cNvPr>
                <p:cNvSpPr txBox="1">
                  <a:spLocks noRot="1" noChangeAspect="1" noMove="1" noResize="1" noEditPoints="1" noAdjustHandles="1" noChangeArrowheads="1" noChangeShapeType="1" noTextEdit="1"/>
                </p:cNvSpPr>
                <p:nvPr/>
              </p:nvSpPr>
              <p:spPr>
                <a:xfrm>
                  <a:off x="31180885" y="6020374"/>
                  <a:ext cx="10305779" cy="2677656"/>
                </a:xfrm>
                <a:prstGeom prst="rect">
                  <a:avLst/>
                </a:prstGeom>
                <a:blipFill>
                  <a:blip r:embed="rId7"/>
                  <a:stretch>
                    <a:fillRect l="-1280" t="-2273" r="-1849" b="-52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F8D5366-9926-548A-E08D-704E3673A321}"/>
                    </a:ext>
                  </a:extLst>
                </p:cNvPr>
                <p:cNvSpPr txBox="1"/>
                <p:nvPr/>
              </p:nvSpPr>
              <p:spPr>
                <a:xfrm>
                  <a:off x="32976266" y="6872638"/>
                  <a:ext cx="9389351" cy="7840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panose="02040503050406030204" pitchFamily="18" charset="0"/>
                              </a:rPr>
                              <m:t>𝑟</m:t>
                            </m:r>
                          </m:e>
                          <m:sup>
                            <m:r>
                              <a:rPr lang="en-US" sz="2800" i="1">
                                <a:latin typeface="Cambria Math" panose="02040503050406030204" pitchFamily="18" charset="0"/>
                              </a:rPr>
                              <m:t>∗</m:t>
                            </m:r>
                          </m:sup>
                        </m:sSup>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𝜂</m:t>
                            </m:r>
                          </m:e>
                          <m:sup>
                            <m:r>
                              <a:rPr lang="en-US" sz="2800" i="1">
                                <a:latin typeface="Cambria Math" panose="02040503050406030204" pitchFamily="18" charset="0"/>
                              </a:rPr>
                              <m:t>∗</m:t>
                            </m:r>
                          </m:sup>
                        </m:sSup>
                        <m:r>
                          <a:rPr lang="en-US" sz="2800" b="0" i="1" smtClean="0">
                            <a:latin typeface="Cambria Math" panose="02040503050406030204" pitchFamily="18" charset="0"/>
                          </a:rPr>
                          <m:t>:</m:t>
                        </m:r>
                        <m:r>
                          <a:rPr lang="en-US" sz="2800" i="1">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argmin</m:t>
                                </m:r>
                              </m:e>
                              <m:lim>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i="1">
                                        <a:latin typeface="Cambria Math" panose="02040503050406030204" pitchFamily="18" charset="0"/>
                                      </a:rPr>
                                      <m:t>𝑥</m:t>
                                    </m:r>
                                  </m:lim>
                                </m:limLow>
                              </m:fName>
                              <m:e>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m:rPr>
                                        <m:sty m:val="p"/>
                                      </m:rPr>
                                      <a:rPr lang="en-US" sz="2800">
                                        <a:latin typeface="Cambria Math" panose="02040503050406030204" pitchFamily="18" charset="0"/>
                                      </a:rPr>
                                      <m:t>empirical</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r>
                                  <a:rPr lang="en-US" sz="2800" i="1">
                                    <a:latin typeface="Cambria Math" panose="02040503050406030204" pitchFamily="18" charset="0"/>
                                  </a:rPr>
                                  <m:t>𝐹</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𝜂</m:t>
                                    </m:r>
                                  </m:e>
                                </m:d>
                                <m:r>
                                  <a:rPr lang="en-US" sz="2800" i="1">
                                    <a:latin typeface="Cambria Math" panose="02040503050406030204" pitchFamily="18" charset="0"/>
                                  </a:rPr>
                                  <m:t>|</m:t>
                                </m:r>
                              </m:e>
                            </m:func>
                          </m:e>
                        </m:func>
                      </m:oMath>
                    </m:oMathPara>
                  </a14:m>
                  <a:endParaRPr lang="en-US" sz="2800" dirty="0">
                    <a:latin typeface="Cambria Math" panose="02040503050406030204" pitchFamily="18" charset="0"/>
                  </a:endParaRPr>
                </a:p>
              </p:txBody>
            </p:sp>
          </mc:Choice>
          <mc:Fallback xmlns="">
            <p:sp>
              <p:nvSpPr>
                <p:cNvPr id="92" name="TextBox 91">
                  <a:extLst>
                    <a:ext uri="{FF2B5EF4-FFF2-40B4-BE49-F238E27FC236}">
                      <a16:creationId xmlns:a16="http://schemas.microsoft.com/office/drawing/2014/main" id="{8F8D5366-9926-548A-E08D-704E3673A321}"/>
                    </a:ext>
                  </a:extLst>
                </p:cNvPr>
                <p:cNvSpPr txBox="1">
                  <a:spLocks noRot="1" noChangeAspect="1" noMove="1" noResize="1" noEditPoints="1" noAdjustHandles="1" noChangeArrowheads="1" noChangeShapeType="1" noTextEdit="1"/>
                </p:cNvSpPr>
                <p:nvPr/>
              </p:nvSpPr>
              <p:spPr>
                <a:xfrm>
                  <a:off x="32976266" y="6872638"/>
                  <a:ext cx="9389351" cy="784061"/>
                </a:xfrm>
                <a:prstGeom prst="rect">
                  <a:avLst/>
                </a:prstGeom>
                <a:blipFill>
                  <a:blip r:embed="rId8"/>
                  <a:stretch>
                    <a:fillRect/>
                  </a:stretch>
                </a:blipFill>
              </p:spPr>
              <p:txBody>
                <a:bodyPr/>
                <a:lstStyle/>
                <a:p>
                  <a:r>
                    <a:rPr lang="en-US">
                      <a:noFill/>
                    </a:rPr>
                    <a:t> </a:t>
                  </a:r>
                </a:p>
              </p:txBody>
            </p:sp>
          </mc:Fallback>
        </mc:AlternateContent>
      </p:grpSp>
      <p:sp>
        <p:nvSpPr>
          <p:cNvPr id="97" name="AutoShape 6">
            <a:extLst>
              <a:ext uri="{FF2B5EF4-FFF2-40B4-BE49-F238E27FC236}">
                <a16:creationId xmlns:a16="http://schemas.microsoft.com/office/drawing/2014/main" id="{30D6FB2D-4606-9F78-A726-41179DF5981D}"/>
              </a:ext>
            </a:extLst>
          </p:cNvPr>
          <p:cNvSpPr>
            <a:spLocks noChangeAspect="1" noChangeArrowheads="1"/>
          </p:cNvSpPr>
          <p:nvPr/>
        </p:nvSpPr>
        <p:spPr bwMode="auto">
          <a:xfrm>
            <a:off x="19560122" y="214011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 name="Google Shape;257;p16" descr="Picture 2">
            <a:extLst>
              <a:ext uri="{FF2B5EF4-FFF2-40B4-BE49-F238E27FC236}">
                <a16:creationId xmlns:a16="http://schemas.microsoft.com/office/drawing/2014/main" id="{B7F0B876-969E-5344-DB57-362ADDE13E44}"/>
              </a:ext>
            </a:extLst>
          </p:cNvPr>
          <p:cNvPicPr preferRelativeResize="0">
            <a:picLocks noChangeAspect="1"/>
          </p:cNvPicPr>
          <p:nvPr/>
        </p:nvPicPr>
        <p:blipFill rotWithShape="1">
          <a:blip r:embed="rId9">
            <a:alphaModFix/>
          </a:blip>
          <a:stretch/>
        </p:blipFill>
        <p:spPr>
          <a:xfrm>
            <a:off x="9747018" y="27157680"/>
            <a:ext cx="1280160" cy="1280160"/>
          </a:xfrm>
          <a:prstGeom prst="rect">
            <a:avLst/>
          </a:prstGeom>
          <a:noFill/>
          <a:ln>
            <a:noFill/>
          </a:ln>
        </p:spPr>
      </p:pic>
      <p:pic>
        <p:nvPicPr>
          <p:cNvPr id="66" name="Google Shape;314;p22" descr="Picture 44">
            <a:extLst>
              <a:ext uri="{FF2B5EF4-FFF2-40B4-BE49-F238E27FC236}">
                <a16:creationId xmlns:a16="http://schemas.microsoft.com/office/drawing/2014/main" id="{8638770C-BBA5-2BB0-097A-C4010F22422D}"/>
              </a:ext>
            </a:extLst>
          </p:cNvPr>
          <p:cNvPicPr preferRelativeResize="0">
            <a:picLocks noChangeAspect="1"/>
          </p:cNvPicPr>
          <p:nvPr/>
        </p:nvPicPr>
        <p:blipFill rotWithShape="1">
          <a:blip r:embed="rId10">
            <a:alphaModFix/>
          </a:blip>
          <a:srcRect/>
          <a:stretch/>
        </p:blipFill>
        <p:spPr>
          <a:xfrm>
            <a:off x="12389416" y="27157680"/>
            <a:ext cx="1280160" cy="1280160"/>
          </a:xfrm>
          <a:prstGeom prst="rect">
            <a:avLst/>
          </a:prstGeom>
          <a:noFill/>
          <a:ln>
            <a:noFill/>
          </a:ln>
        </p:spPr>
      </p:pic>
      <p:pic>
        <p:nvPicPr>
          <p:cNvPr id="67" name="Google Shape;321;p22" descr="Picture 57">
            <a:extLst>
              <a:ext uri="{FF2B5EF4-FFF2-40B4-BE49-F238E27FC236}">
                <a16:creationId xmlns:a16="http://schemas.microsoft.com/office/drawing/2014/main" id="{762AB36A-28E8-E7FC-7073-8579BF20F8AF}"/>
              </a:ext>
            </a:extLst>
          </p:cNvPr>
          <p:cNvPicPr preferRelativeResize="0">
            <a:picLocks noChangeAspect="1"/>
          </p:cNvPicPr>
          <p:nvPr/>
        </p:nvPicPr>
        <p:blipFill rotWithShape="1">
          <a:blip r:embed="rId11">
            <a:alphaModFix/>
          </a:blip>
          <a:srcRect/>
          <a:stretch/>
        </p:blipFill>
        <p:spPr>
          <a:xfrm>
            <a:off x="11066540" y="27157680"/>
            <a:ext cx="1280160" cy="1280160"/>
          </a:xfrm>
          <a:prstGeom prst="rect">
            <a:avLst/>
          </a:prstGeom>
          <a:noFill/>
          <a:ln>
            <a:noFill/>
          </a:ln>
        </p:spPr>
      </p:pic>
      <p:pic>
        <p:nvPicPr>
          <p:cNvPr id="49" name="Picture 48">
            <a:extLst>
              <a:ext uri="{FF2B5EF4-FFF2-40B4-BE49-F238E27FC236}">
                <a16:creationId xmlns:a16="http://schemas.microsoft.com/office/drawing/2014/main" id="{F404C214-D184-79B3-C437-289E15A3CE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5364" y="28471130"/>
            <a:ext cx="1280160" cy="1280160"/>
          </a:xfrm>
          <a:prstGeom prst="rect">
            <a:avLst/>
          </a:prstGeom>
        </p:spPr>
      </p:pic>
      <p:pic>
        <p:nvPicPr>
          <p:cNvPr id="96" name="Picture 95">
            <a:extLst>
              <a:ext uri="{FF2B5EF4-FFF2-40B4-BE49-F238E27FC236}">
                <a16:creationId xmlns:a16="http://schemas.microsoft.com/office/drawing/2014/main" id="{F6207147-98CC-4425-9EB2-8E98F9EA2548}"/>
              </a:ext>
            </a:extLst>
          </p:cNvPr>
          <p:cNvPicPr>
            <a:picLocks noChangeAspect="1"/>
          </p:cNvPicPr>
          <p:nvPr/>
        </p:nvPicPr>
        <p:blipFill>
          <a:blip r:embed="rId13"/>
          <a:srcRect l="2659"/>
          <a:stretch>
            <a:fillRect/>
          </a:stretch>
        </p:blipFill>
        <p:spPr>
          <a:xfrm>
            <a:off x="9745364" y="29785197"/>
            <a:ext cx="1692882" cy="1188720"/>
          </a:xfrm>
          <a:prstGeom prst="rect">
            <a:avLst/>
          </a:prstGeom>
        </p:spPr>
      </p:pic>
      <p:pic>
        <p:nvPicPr>
          <p:cNvPr id="102" name="Picture 101">
            <a:extLst>
              <a:ext uri="{FF2B5EF4-FFF2-40B4-BE49-F238E27FC236}">
                <a16:creationId xmlns:a16="http://schemas.microsoft.com/office/drawing/2014/main" id="{DD76C595-EEE5-CC49-706C-34116702F659}"/>
              </a:ext>
            </a:extLst>
          </p:cNvPr>
          <p:cNvPicPr>
            <a:picLocks noChangeAspect="1"/>
          </p:cNvPicPr>
          <p:nvPr/>
        </p:nvPicPr>
        <p:blipFill>
          <a:blip r:embed="rId14"/>
          <a:stretch>
            <a:fillRect/>
          </a:stretch>
        </p:blipFill>
        <p:spPr>
          <a:xfrm>
            <a:off x="11485531" y="29784101"/>
            <a:ext cx="1241230" cy="1188720"/>
          </a:xfrm>
          <a:prstGeom prst="rect">
            <a:avLst/>
          </a:prstGeom>
        </p:spPr>
      </p:pic>
      <p:pic>
        <p:nvPicPr>
          <p:cNvPr id="104" name="Picture 103">
            <a:extLst>
              <a:ext uri="{FF2B5EF4-FFF2-40B4-BE49-F238E27FC236}">
                <a16:creationId xmlns:a16="http://schemas.microsoft.com/office/drawing/2014/main" id="{4DB6E4C0-80A5-1FC7-89BB-DC5BCD8F06F8}"/>
              </a:ext>
            </a:extLst>
          </p:cNvPr>
          <p:cNvPicPr>
            <a:picLocks noChangeAspect="1"/>
          </p:cNvPicPr>
          <p:nvPr/>
        </p:nvPicPr>
        <p:blipFill>
          <a:blip r:embed="rId15"/>
          <a:stretch>
            <a:fillRect/>
          </a:stretch>
        </p:blipFill>
        <p:spPr>
          <a:xfrm>
            <a:off x="12773050" y="29784101"/>
            <a:ext cx="888037" cy="1188720"/>
          </a:xfrm>
          <a:prstGeom prst="rect">
            <a:avLst/>
          </a:prstGeom>
        </p:spPr>
      </p:pic>
      <p:pic>
        <p:nvPicPr>
          <p:cNvPr id="107" name="Picture 106">
            <a:extLst>
              <a:ext uri="{FF2B5EF4-FFF2-40B4-BE49-F238E27FC236}">
                <a16:creationId xmlns:a16="http://schemas.microsoft.com/office/drawing/2014/main" id="{E1D91478-5152-6ED1-BABC-2950199C9E98}"/>
              </a:ext>
            </a:extLst>
          </p:cNvPr>
          <p:cNvPicPr>
            <a:picLocks noChangeAspect="1"/>
          </p:cNvPicPr>
          <p:nvPr/>
        </p:nvPicPr>
        <p:blipFill>
          <a:blip r:embed="rId16"/>
          <a:stretch>
            <a:fillRect/>
          </a:stretch>
        </p:blipFill>
        <p:spPr>
          <a:xfrm>
            <a:off x="11064660" y="28471130"/>
            <a:ext cx="1280160" cy="1280160"/>
          </a:xfrm>
          <a:prstGeom prst="rect">
            <a:avLst/>
          </a:prstGeom>
        </p:spPr>
      </p:pic>
      <p:sp>
        <p:nvSpPr>
          <p:cNvPr id="122" name="TextBox 121">
            <a:extLst>
              <a:ext uri="{FF2B5EF4-FFF2-40B4-BE49-F238E27FC236}">
                <a16:creationId xmlns:a16="http://schemas.microsoft.com/office/drawing/2014/main" id="{59ABF656-1215-6EA3-0E07-F30F75439943}"/>
              </a:ext>
            </a:extLst>
          </p:cNvPr>
          <p:cNvSpPr txBox="1"/>
          <p:nvPr/>
        </p:nvSpPr>
        <p:spPr>
          <a:xfrm>
            <a:off x="585331" y="8950348"/>
            <a:ext cx="13251568" cy="954107"/>
          </a:xfrm>
          <a:prstGeom prst="rect">
            <a:avLst/>
          </a:prstGeom>
          <a:noFill/>
        </p:spPr>
        <p:txBody>
          <a:bodyPr wrap="square">
            <a:spAutoFit/>
          </a:bodyPr>
          <a:lstStyle/>
          <a:p>
            <a:pPr algn="ctr"/>
            <a:r>
              <a:rPr lang="en-US" sz="2800" b="1" dirty="0"/>
              <a:t>Fig. 1</a:t>
            </a:r>
            <a:r>
              <a:rPr lang="en-US" sz="2800" dirty="0"/>
              <a:t>. Stylized diagram of constructing Laplace prior by stacking normal distributions</a:t>
            </a:r>
          </a:p>
          <a:p>
            <a:pPr algn="ctr"/>
            <a:r>
              <a:rPr lang="en-US" sz="2800" dirty="0"/>
              <a:t> with variances drawn from </a:t>
            </a:r>
            <a:r>
              <a:rPr lang="en-US" sz="2800" dirty="0" err="1"/>
              <a:t>GenGamma</a:t>
            </a:r>
            <a:r>
              <a:rPr lang="en-US" sz="2800" dirty="0"/>
              <a:t> hyperprior</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F0A08FBA-339B-A788-6907-7605A2637768}"/>
                  </a:ext>
                </a:extLst>
              </p:cNvPr>
              <p:cNvSpPr txBox="1"/>
              <p:nvPr/>
            </p:nvSpPr>
            <p:spPr>
              <a:xfrm>
                <a:off x="162033" y="16524721"/>
                <a:ext cx="13690151" cy="1815882"/>
              </a:xfrm>
              <a:prstGeom prst="rect">
                <a:avLst/>
              </a:prstGeom>
              <a:noFill/>
            </p:spPr>
            <p:txBody>
              <a:bodyPr wrap="square">
                <a:spAutoFit/>
              </a:bodyPr>
              <a:lstStyle/>
              <a:p>
                <a:pPr algn="ctr"/>
                <a:r>
                  <a:rPr lang="en-US" sz="2800" b="1" dirty="0"/>
                  <a:t>Fig. 2</a:t>
                </a:r>
                <a:r>
                  <a:rPr lang="en-US" sz="2800" dirty="0"/>
                  <a:t>. Parameter space map depicting how the prior model relates to common sparsity-promoting priors and how the shape parameters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 </m:t>
                    </m:r>
                    <m:r>
                      <a:rPr lang="en-US" sz="2800" b="0" i="1" smtClean="0">
                        <a:latin typeface="Cambria Math" panose="02040503050406030204" pitchFamily="18" charset="0"/>
                      </a:rPr>
                      <m:t>𝜂</m:t>
                    </m:r>
                  </m:oMath>
                </a14:m>
                <a:r>
                  <a:rPr lang="en-US" sz="2800" dirty="0"/>
                  <a:t> influence the regularizing effects of the prior. The previous region of interest (ROI) represents where the regularizing effect of the prior is equivalent to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ℓ</m:t>
                        </m:r>
                      </m:e>
                      <m:sup>
                        <m:r>
                          <a:rPr lang="en-US" sz="2800" b="0" i="1" smtClean="0">
                            <a:latin typeface="Cambria Math" panose="02040503050406030204" pitchFamily="18" charset="0"/>
                          </a:rPr>
                          <m:t>𝑝</m:t>
                        </m:r>
                      </m:sup>
                    </m:sSup>
                  </m:oMath>
                </a14:m>
                <a:r>
                  <a:rPr lang="en-US" sz="2800" dirty="0"/>
                  <a:t> regularization, for appropriately picked </a:t>
                </a:r>
                <a14:m>
                  <m:oMath xmlns:m="http://schemas.openxmlformats.org/officeDocument/2006/math">
                    <m:r>
                      <a:rPr lang="en-US" sz="2800" b="0" i="1" smtClean="0">
                        <a:latin typeface="Cambria Math" panose="02040503050406030204" pitchFamily="18" charset="0"/>
                      </a:rPr>
                      <m:t>𝑝</m:t>
                    </m:r>
                  </m:oMath>
                </a14:m>
                <a:r>
                  <a:rPr lang="en-US" sz="2800" dirty="0"/>
                  <a:t> between 0 and 2.</a:t>
                </a:r>
              </a:p>
            </p:txBody>
          </p:sp>
        </mc:Choice>
        <mc:Fallback xmlns="">
          <p:sp>
            <p:nvSpPr>
              <p:cNvPr id="124" name="TextBox 123">
                <a:extLst>
                  <a:ext uri="{FF2B5EF4-FFF2-40B4-BE49-F238E27FC236}">
                    <a16:creationId xmlns:a16="http://schemas.microsoft.com/office/drawing/2014/main" id="{F0A08FBA-339B-A788-6907-7605A2637768}"/>
                  </a:ext>
                </a:extLst>
              </p:cNvPr>
              <p:cNvSpPr txBox="1">
                <a:spLocks noRot="1" noChangeAspect="1" noMove="1" noResize="1" noEditPoints="1" noAdjustHandles="1" noChangeArrowheads="1" noChangeShapeType="1" noTextEdit="1"/>
              </p:cNvSpPr>
              <p:nvPr/>
            </p:nvSpPr>
            <p:spPr>
              <a:xfrm>
                <a:off x="162033" y="16524721"/>
                <a:ext cx="13690151" cy="1815882"/>
              </a:xfrm>
              <a:prstGeom prst="rect">
                <a:avLst/>
              </a:prstGeom>
              <a:blipFill>
                <a:blip r:embed="rId17"/>
                <a:stretch>
                  <a:fillRect l="-401" t="-3691" r="-846" b="-8389"/>
                </a:stretch>
              </a:blipFill>
            </p:spPr>
            <p:txBody>
              <a:bodyPr/>
              <a:lstStyle/>
              <a:p>
                <a:r>
                  <a:rPr lang="en-US">
                    <a:noFill/>
                  </a:rPr>
                  <a:t> </a:t>
                </a:r>
              </a:p>
            </p:txBody>
          </p:sp>
        </mc:Fallback>
      </mc:AlternateContent>
      <p:sp>
        <p:nvSpPr>
          <p:cNvPr id="141" name="Rectangle: Rounded Corners 140">
            <a:extLst>
              <a:ext uri="{FF2B5EF4-FFF2-40B4-BE49-F238E27FC236}">
                <a16:creationId xmlns:a16="http://schemas.microsoft.com/office/drawing/2014/main" id="{456217DA-D131-31F5-941D-8AF04343DF91}"/>
              </a:ext>
            </a:extLst>
          </p:cNvPr>
          <p:cNvSpPr/>
          <p:nvPr/>
        </p:nvSpPr>
        <p:spPr>
          <a:xfrm>
            <a:off x="162034" y="18561052"/>
            <a:ext cx="13690153" cy="6900198"/>
          </a:xfrm>
          <a:prstGeom prst="roundRect">
            <a:avLst>
              <a:gd name="adj" fmla="val 2387"/>
            </a:avLst>
          </a:prstGeom>
          <a:solidFill>
            <a:srgbClr val="F9FC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132D627-C865-382B-C02C-5026982502F9}"/>
                  </a:ext>
                </a:extLst>
              </p:cNvPr>
              <p:cNvSpPr txBox="1"/>
              <p:nvPr/>
            </p:nvSpPr>
            <p:spPr>
              <a:xfrm>
                <a:off x="377703" y="19331578"/>
                <a:ext cx="13474485" cy="6124754"/>
              </a:xfrm>
              <a:prstGeom prst="rect">
                <a:avLst/>
              </a:prstGeom>
              <a:noFill/>
            </p:spPr>
            <p:txBody>
              <a:bodyPr wrap="square" rtlCol="0">
                <a:spAutoFit/>
              </a:bodyPr>
              <a:lstStyle/>
              <a:p>
                <a:r>
                  <a:rPr lang="en-US" sz="2800" dirty="0"/>
                  <a:t>Ill-conditioned inverse problems occur frequently in imaging, wherein estimation based on likelihood alone is unstable and imprecise. While generalized gamma scale mixtures of </a:t>
                </a:r>
                <a:r>
                  <a:rPr lang="en-US" sz="2800" dirty="0" err="1"/>
                  <a:t>normals</a:t>
                </a:r>
                <a:r>
                  <a:rPr lang="en-US" sz="2800" dirty="0"/>
                  <a:t> have attracted interest in the computational imaging community for their generalization of standard approaches and scalable inferential algorithms (MAP estimation, uncertainty quantification), there is little work demonstrating their fit to real data. We study the following:</a:t>
                </a:r>
              </a:p>
              <a:p>
                <a:endParaRPr lang="en-US" sz="2800" dirty="0"/>
              </a:p>
              <a:p>
                <a:pPr marL="342900" indent="-342900">
                  <a:buFont typeface="+mj-lt"/>
                  <a:buAutoNum type="arabicPeriod"/>
                </a:pPr>
                <a:r>
                  <a:rPr lang="en-US" sz="2800" b="1" dirty="0"/>
                  <a:t>Is the prior model realistic?</a:t>
                </a:r>
              </a:p>
              <a:p>
                <a:pPr marL="800100" lvl="1" indent="-342900">
                  <a:buFont typeface="Arial" panose="020B0604020202020204" pitchFamily="34" charset="0"/>
                  <a:buChar char="•"/>
                </a:pPr>
                <a:r>
                  <a:rPr lang="en-US" sz="2800" dirty="0"/>
                  <a:t>To what extent does this prior model empirical datasets for any choice of parameters (</a:t>
                </a:r>
                <a14:m>
                  <m:oMath xmlns:m="http://schemas.openxmlformats.org/officeDocument/2006/math">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rPr>
                      <m:t>𝜂</m:t>
                    </m:r>
                    <m:r>
                      <a:rPr lang="en-US" sz="2800" i="1">
                        <a:latin typeface="Cambria Math" panose="02040503050406030204" pitchFamily="18" charset="0"/>
                      </a:rPr>
                      <m:t>, </m:t>
                    </m:r>
                    <m:r>
                      <a:rPr lang="en-US" sz="2800" i="1">
                        <a:latin typeface="Cambria Math" panose="02040503050406030204" pitchFamily="18" charset="0"/>
                      </a:rPr>
                      <m:t>𝜗</m:t>
                    </m:r>
                    <m:r>
                      <a:rPr lang="en-US" sz="2800" i="1">
                        <a:latin typeface="Cambria Math" panose="02040503050406030204" pitchFamily="18" charset="0"/>
                      </a:rPr>
                      <m:t>)</m:t>
                    </m:r>
                  </m:oMath>
                </a14:m>
                <a:endParaRPr lang="en-US" sz="2800" dirty="0"/>
              </a:p>
              <a:p>
                <a:pPr marL="342900" indent="-342900">
                  <a:buFont typeface="+mj-lt"/>
                  <a:buAutoNum type="arabicPeriod"/>
                </a:pPr>
                <a:r>
                  <a:rPr lang="en-US" sz="2800" b="1" dirty="0"/>
                  <a:t>If so, where do the parameters lie?</a:t>
                </a:r>
              </a:p>
              <a:p>
                <a:pPr marL="800100" lvl="1" indent="-342900">
                  <a:buFont typeface="Arial" panose="020B0604020202020204" pitchFamily="34" charset="0"/>
                  <a:buChar char="•"/>
                </a:pPr>
                <a:r>
                  <a:rPr lang="en-US" sz="2800" dirty="0"/>
                  <a:t>Are previously studied parameter ranges (</a:t>
                </a:r>
                <a14:m>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𝜂</m:t>
                        </m:r>
                      </m:e>
                    </m:d>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i="1">
                            <a:latin typeface="Cambria Math" panose="02040503050406030204" pitchFamily="18" charset="0"/>
                          </a:rPr>
                          <m:t>10</m:t>
                        </m:r>
                      </m:e>
                      <m:sup>
                        <m:r>
                          <a:rPr lang="en-US" sz="2800" i="1">
                            <a:latin typeface="Cambria Math" panose="02040503050406030204" pitchFamily="18" charset="0"/>
                          </a:rPr>
                          <m:t>−1</m:t>
                        </m:r>
                      </m:sup>
                    </m:sSup>
                    <m:r>
                      <a:rPr lang="en-US" sz="2800" i="1">
                        <a:latin typeface="Cambria Math" panose="02040503050406030204" pitchFamily="18" charset="0"/>
                      </a:rPr>
                      <m:t>)</m:t>
                    </m:r>
                  </m:oMath>
                </a14:m>
                <a:r>
                  <a:rPr lang="en-US" sz="2800" dirty="0"/>
                  <a:t> realistic?</a:t>
                </a:r>
              </a:p>
              <a:p>
                <a:pPr marL="457200" indent="-457200">
                  <a:buFont typeface="+mj-lt"/>
                  <a:buAutoNum type="arabicPeriod"/>
                </a:pPr>
                <a:r>
                  <a:rPr lang="en-US" sz="2800" b="1" dirty="0"/>
                  <a:t>And, under what representations do these results hold?</a:t>
                </a:r>
              </a:p>
              <a:p>
                <a:pPr marL="800100" lvl="1" indent="-342900">
                  <a:buFont typeface="Arial" panose="020B0604020202020204" pitchFamily="34" charset="0"/>
                  <a:buChar char="•"/>
                </a:pPr>
                <a:r>
                  <a:rPr lang="en-US" sz="2800" dirty="0"/>
                  <a:t>Fourier, Wavelet, Learned Filters</a:t>
                </a:r>
              </a:p>
            </p:txBody>
          </p:sp>
        </mc:Choice>
        <mc:Fallback xmlns="">
          <p:sp>
            <p:nvSpPr>
              <p:cNvPr id="143" name="TextBox 142">
                <a:extLst>
                  <a:ext uri="{FF2B5EF4-FFF2-40B4-BE49-F238E27FC236}">
                    <a16:creationId xmlns:a16="http://schemas.microsoft.com/office/drawing/2014/main" id="{0132D627-C865-382B-C02C-5026982502F9}"/>
                  </a:ext>
                </a:extLst>
              </p:cNvPr>
              <p:cNvSpPr txBox="1">
                <a:spLocks noRot="1" noChangeAspect="1" noMove="1" noResize="1" noEditPoints="1" noAdjustHandles="1" noChangeArrowheads="1" noChangeShapeType="1" noTextEdit="1"/>
              </p:cNvSpPr>
              <p:nvPr/>
            </p:nvSpPr>
            <p:spPr>
              <a:xfrm>
                <a:off x="377703" y="19331578"/>
                <a:ext cx="13474485" cy="6124754"/>
              </a:xfrm>
              <a:prstGeom prst="rect">
                <a:avLst/>
              </a:prstGeom>
              <a:blipFill>
                <a:blip r:embed="rId18"/>
                <a:stretch>
                  <a:fillRect l="-950" t="-995" b="-1791"/>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41D0CF2A-B81E-BCB8-B702-3DAD93F2D920}"/>
              </a:ext>
            </a:extLst>
          </p:cNvPr>
          <p:cNvSpPr txBox="1"/>
          <p:nvPr/>
        </p:nvSpPr>
        <p:spPr>
          <a:xfrm>
            <a:off x="162033" y="18586452"/>
            <a:ext cx="13690153" cy="707886"/>
          </a:xfrm>
          <a:prstGeom prst="rect">
            <a:avLst/>
          </a:prstGeom>
          <a:noFill/>
        </p:spPr>
        <p:txBody>
          <a:bodyPr wrap="square" rtlCol="0">
            <a:spAutoFit/>
          </a:bodyPr>
          <a:lstStyle/>
          <a:p>
            <a:pPr algn="ctr"/>
            <a:r>
              <a:rPr lang="en-US" sz="4000" b="1" dirty="0">
                <a:solidFill>
                  <a:srgbClr val="143156"/>
                </a:solidFill>
              </a:rPr>
              <a:t>Research Question</a:t>
            </a:r>
          </a:p>
        </p:txBody>
      </p:sp>
      <p:sp>
        <p:nvSpPr>
          <p:cNvPr id="151" name="TextBox 150">
            <a:extLst>
              <a:ext uri="{FF2B5EF4-FFF2-40B4-BE49-F238E27FC236}">
                <a16:creationId xmlns:a16="http://schemas.microsoft.com/office/drawing/2014/main" id="{73407120-BF68-B72C-0A5F-353097CF92E2}"/>
              </a:ext>
            </a:extLst>
          </p:cNvPr>
          <p:cNvSpPr txBox="1"/>
          <p:nvPr/>
        </p:nvSpPr>
        <p:spPr>
          <a:xfrm>
            <a:off x="13987594" y="20002517"/>
            <a:ext cx="24937935" cy="707886"/>
          </a:xfrm>
          <a:prstGeom prst="rect">
            <a:avLst/>
          </a:prstGeom>
          <a:noFill/>
        </p:spPr>
        <p:txBody>
          <a:bodyPr wrap="square" rtlCol="0">
            <a:spAutoFit/>
          </a:bodyPr>
          <a:lstStyle/>
          <a:p>
            <a:pPr algn="ctr"/>
            <a:r>
              <a:rPr lang="en-US" sz="4000" b="1" dirty="0">
                <a:solidFill>
                  <a:srgbClr val="143156"/>
                </a:solidFill>
              </a:rPr>
              <a:t>Is the model realistic? And under what representations?</a:t>
            </a:r>
          </a:p>
        </p:txBody>
      </p:sp>
      <p:sp>
        <p:nvSpPr>
          <p:cNvPr id="23" name="TextBox 22">
            <a:extLst>
              <a:ext uri="{FF2B5EF4-FFF2-40B4-BE49-F238E27FC236}">
                <a16:creationId xmlns:a16="http://schemas.microsoft.com/office/drawing/2014/main" id="{C8B83530-A760-C024-B49E-7DABA10A9277}"/>
              </a:ext>
            </a:extLst>
          </p:cNvPr>
          <p:cNvSpPr txBox="1"/>
          <p:nvPr/>
        </p:nvSpPr>
        <p:spPr>
          <a:xfrm>
            <a:off x="34754388" y="2345130"/>
            <a:ext cx="14427157" cy="707886"/>
          </a:xfrm>
          <a:prstGeom prst="rect">
            <a:avLst/>
          </a:prstGeom>
          <a:noFill/>
        </p:spPr>
        <p:txBody>
          <a:bodyPr wrap="square" rtlCol="0">
            <a:spAutoFit/>
          </a:bodyPr>
          <a:lstStyle/>
          <a:p>
            <a:pPr algn="ctr"/>
            <a:r>
              <a:rPr lang="en-US" sz="4000" b="1" dirty="0">
                <a:solidFill>
                  <a:srgbClr val="143156"/>
                </a:solidFill>
              </a:rPr>
              <a:t>Testing Procedure</a:t>
            </a:r>
          </a:p>
        </p:txBody>
      </p:sp>
      <p:sp>
        <p:nvSpPr>
          <p:cNvPr id="29" name="TextBox 28">
            <a:extLst>
              <a:ext uri="{FF2B5EF4-FFF2-40B4-BE49-F238E27FC236}">
                <a16:creationId xmlns:a16="http://schemas.microsoft.com/office/drawing/2014/main" id="{2F44BF0D-11A9-121D-FD00-92AF5A2B5809}"/>
              </a:ext>
            </a:extLst>
          </p:cNvPr>
          <p:cNvSpPr txBox="1"/>
          <p:nvPr/>
        </p:nvSpPr>
        <p:spPr>
          <a:xfrm>
            <a:off x="9749601" y="30977982"/>
            <a:ext cx="3918834" cy="523220"/>
          </a:xfrm>
          <a:prstGeom prst="rect">
            <a:avLst/>
          </a:prstGeom>
          <a:noFill/>
        </p:spPr>
        <p:txBody>
          <a:bodyPr wrap="square">
            <a:spAutoFit/>
          </a:bodyPr>
          <a:lstStyle/>
          <a:p>
            <a:pPr algn="ctr"/>
            <a:r>
              <a:rPr lang="en-US" sz="2800" b="1" dirty="0"/>
              <a:t>Fig. 3</a:t>
            </a:r>
            <a:r>
              <a:rPr lang="en-US" sz="2800" dirty="0"/>
              <a:t>. Sample images</a:t>
            </a:r>
          </a:p>
        </p:txBody>
      </p:sp>
      <p:sp>
        <p:nvSpPr>
          <p:cNvPr id="51" name="TextBox 50">
            <a:extLst>
              <a:ext uri="{FF2B5EF4-FFF2-40B4-BE49-F238E27FC236}">
                <a16:creationId xmlns:a16="http://schemas.microsoft.com/office/drawing/2014/main" id="{0B1A2A1D-A4FA-369A-6755-A4F9035383D5}"/>
              </a:ext>
            </a:extLst>
          </p:cNvPr>
          <p:cNvSpPr txBox="1"/>
          <p:nvPr/>
        </p:nvSpPr>
        <p:spPr>
          <a:xfrm>
            <a:off x="39110173" y="11820024"/>
            <a:ext cx="10062884" cy="707886"/>
          </a:xfrm>
          <a:prstGeom prst="rect">
            <a:avLst/>
          </a:prstGeom>
          <a:noFill/>
        </p:spPr>
        <p:txBody>
          <a:bodyPr wrap="square" rtlCol="0">
            <a:spAutoFit/>
          </a:bodyPr>
          <a:lstStyle/>
          <a:p>
            <a:pPr algn="ctr"/>
            <a:r>
              <a:rPr lang="en-US" sz="4000" b="1" dirty="0">
                <a:solidFill>
                  <a:srgbClr val="143156"/>
                </a:solidFill>
              </a:rPr>
              <a:t>Conclusions</a:t>
            </a:r>
          </a:p>
        </p:txBody>
      </p:sp>
      <p:sp>
        <p:nvSpPr>
          <p:cNvPr id="132" name="TextBox 131">
            <a:extLst>
              <a:ext uri="{FF2B5EF4-FFF2-40B4-BE49-F238E27FC236}">
                <a16:creationId xmlns:a16="http://schemas.microsoft.com/office/drawing/2014/main" id="{33648C50-6311-967C-79C9-1DEDDE7E268F}"/>
              </a:ext>
            </a:extLst>
          </p:cNvPr>
          <p:cNvSpPr txBox="1"/>
          <p:nvPr/>
        </p:nvSpPr>
        <p:spPr>
          <a:xfrm>
            <a:off x="13987595" y="20807534"/>
            <a:ext cx="12367083" cy="523220"/>
          </a:xfrm>
          <a:prstGeom prst="rect">
            <a:avLst/>
          </a:prstGeom>
          <a:noFill/>
        </p:spPr>
        <p:txBody>
          <a:bodyPr wrap="square" rtlCol="0">
            <a:spAutoFit/>
          </a:bodyPr>
          <a:lstStyle/>
          <a:p>
            <a:pPr algn="ctr"/>
            <a:r>
              <a:rPr lang="en-US" sz="2800" b="1" dirty="0">
                <a:solidFill>
                  <a:srgbClr val="143156"/>
                </a:solidFill>
              </a:rPr>
              <a:t>Remote Sensing (pastis)</a:t>
            </a:r>
          </a:p>
        </p:txBody>
      </p:sp>
      <p:sp>
        <p:nvSpPr>
          <p:cNvPr id="133" name="TextBox 132">
            <a:extLst>
              <a:ext uri="{FF2B5EF4-FFF2-40B4-BE49-F238E27FC236}">
                <a16:creationId xmlns:a16="http://schemas.microsoft.com/office/drawing/2014/main" id="{1E884891-89CD-017D-A602-A702EAD9B269}"/>
              </a:ext>
            </a:extLst>
          </p:cNvPr>
          <p:cNvSpPr txBox="1"/>
          <p:nvPr/>
        </p:nvSpPr>
        <p:spPr>
          <a:xfrm>
            <a:off x="14048353" y="26118354"/>
            <a:ext cx="12306326" cy="523220"/>
          </a:xfrm>
          <a:prstGeom prst="rect">
            <a:avLst/>
          </a:prstGeom>
          <a:noFill/>
        </p:spPr>
        <p:txBody>
          <a:bodyPr wrap="square" rtlCol="0">
            <a:spAutoFit/>
          </a:bodyPr>
          <a:lstStyle/>
          <a:p>
            <a:pPr algn="ctr"/>
            <a:r>
              <a:rPr lang="en-US" sz="2800" b="1" dirty="0">
                <a:solidFill>
                  <a:srgbClr val="143156"/>
                </a:solidFill>
              </a:rPr>
              <a:t>Natural Images (</a:t>
            </a:r>
            <a:r>
              <a:rPr lang="en-US" sz="2800" b="1" dirty="0" err="1">
                <a:solidFill>
                  <a:srgbClr val="143156"/>
                </a:solidFill>
              </a:rPr>
              <a:t>segmentAnything</a:t>
            </a:r>
            <a:r>
              <a:rPr lang="en-US" sz="2800" b="1" dirty="0">
                <a:solidFill>
                  <a:srgbClr val="143156"/>
                </a:solidFill>
              </a:rPr>
              <a:t>)</a:t>
            </a:r>
          </a:p>
        </p:txBody>
      </p:sp>
      <p:sp>
        <p:nvSpPr>
          <p:cNvPr id="134" name="TextBox 133">
            <a:extLst>
              <a:ext uri="{FF2B5EF4-FFF2-40B4-BE49-F238E27FC236}">
                <a16:creationId xmlns:a16="http://schemas.microsoft.com/office/drawing/2014/main" id="{82D4F1D1-1860-2D5E-7987-BCBF07AFFA0C}"/>
              </a:ext>
            </a:extLst>
          </p:cNvPr>
          <p:cNvSpPr txBox="1"/>
          <p:nvPr/>
        </p:nvSpPr>
        <p:spPr>
          <a:xfrm>
            <a:off x="26582967" y="20806652"/>
            <a:ext cx="12386432" cy="523220"/>
          </a:xfrm>
          <a:prstGeom prst="rect">
            <a:avLst/>
          </a:prstGeom>
          <a:noFill/>
        </p:spPr>
        <p:txBody>
          <a:bodyPr wrap="square" rtlCol="0">
            <a:spAutoFit/>
          </a:bodyPr>
          <a:lstStyle/>
          <a:p>
            <a:pPr algn="ctr"/>
            <a:r>
              <a:rPr lang="en-US" sz="2800" b="1" dirty="0">
                <a:solidFill>
                  <a:srgbClr val="143156"/>
                </a:solidFill>
              </a:rPr>
              <a:t>Medical (syntheticMRI2D, Wavelet)</a:t>
            </a:r>
          </a:p>
        </p:txBody>
      </p:sp>
      <p:sp>
        <p:nvSpPr>
          <p:cNvPr id="135" name="TextBox 134">
            <a:extLst>
              <a:ext uri="{FF2B5EF4-FFF2-40B4-BE49-F238E27FC236}">
                <a16:creationId xmlns:a16="http://schemas.microsoft.com/office/drawing/2014/main" id="{B222FCCF-EAC5-08C7-2117-94248C9B2C29}"/>
              </a:ext>
            </a:extLst>
          </p:cNvPr>
          <p:cNvSpPr txBox="1"/>
          <p:nvPr/>
        </p:nvSpPr>
        <p:spPr>
          <a:xfrm>
            <a:off x="26354678" y="26118354"/>
            <a:ext cx="12596222" cy="523220"/>
          </a:xfrm>
          <a:prstGeom prst="rect">
            <a:avLst/>
          </a:prstGeom>
          <a:noFill/>
        </p:spPr>
        <p:txBody>
          <a:bodyPr wrap="square" rtlCol="0">
            <a:spAutoFit/>
          </a:bodyPr>
          <a:lstStyle/>
          <a:p>
            <a:pPr algn="ctr"/>
            <a:r>
              <a:rPr lang="en-US" sz="2800" b="1" dirty="0">
                <a:solidFill>
                  <a:srgbClr val="143156"/>
                </a:solidFill>
              </a:rPr>
              <a:t>Learned Filters (Remote Sensing, Natural)</a:t>
            </a:r>
          </a:p>
        </p:txBody>
      </p:sp>
      <p:sp>
        <p:nvSpPr>
          <p:cNvPr id="335" name="TextBox 334">
            <a:extLst>
              <a:ext uri="{FF2B5EF4-FFF2-40B4-BE49-F238E27FC236}">
                <a16:creationId xmlns:a16="http://schemas.microsoft.com/office/drawing/2014/main" id="{75F9F3FF-82F8-6AB9-D903-794E71ECF2C9}"/>
              </a:ext>
            </a:extLst>
          </p:cNvPr>
          <p:cNvSpPr txBox="1"/>
          <p:nvPr/>
        </p:nvSpPr>
        <p:spPr>
          <a:xfrm>
            <a:off x="34735814" y="7473972"/>
            <a:ext cx="14427157" cy="523220"/>
          </a:xfrm>
          <a:prstGeom prst="rect">
            <a:avLst/>
          </a:prstGeom>
          <a:noFill/>
        </p:spPr>
        <p:txBody>
          <a:bodyPr wrap="square">
            <a:spAutoFit/>
          </a:bodyPr>
          <a:lstStyle/>
          <a:p>
            <a:pPr algn="ctr"/>
            <a:r>
              <a:rPr lang="en-US" sz="2800" b="1" dirty="0"/>
              <a:t>Fig. 5</a:t>
            </a:r>
            <a:r>
              <a:rPr lang="en-US" sz="2800" dirty="0"/>
              <a:t>. Example fit categorized as practically pass</a:t>
            </a:r>
          </a:p>
        </p:txBody>
      </p:sp>
      <p:pic>
        <p:nvPicPr>
          <p:cNvPr id="5" name="Graphic 4">
            <a:extLst>
              <a:ext uri="{FF2B5EF4-FFF2-40B4-BE49-F238E27FC236}">
                <a16:creationId xmlns:a16="http://schemas.microsoft.com/office/drawing/2014/main" id="{786B976F-C252-3152-C97E-11EE336CDE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74962" y="-122384"/>
            <a:ext cx="2272305" cy="2272305"/>
          </a:xfrm>
          <a:prstGeom prst="rect">
            <a:avLst/>
          </a:prstGeom>
        </p:spPr>
      </p:pic>
      <p:pic>
        <p:nvPicPr>
          <p:cNvPr id="358" name="Picture 357" descr="A diagram of a function&#10;&#10;AI-generated content may be incorrect.">
            <a:extLst>
              <a:ext uri="{FF2B5EF4-FFF2-40B4-BE49-F238E27FC236}">
                <a16:creationId xmlns:a16="http://schemas.microsoft.com/office/drawing/2014/main" id="{279E50A9-A89C-9F22-BA84-69622BDA720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34004" y="5297373"/>
            <a:ext cx="10133529" cy="3672193"/>
          </a:xfrm>
          <a:prstGeom prst="rect">
            <a:avLst/>
          </a:prstGeom>
        </p:spPr>
      </p:pic>
      <p:sp>
        <p:nvSpPr>
          <p:cNvPr id="371" name="TextBox 370">
            <a:extLst>
              <a:ext uri="{FF2B5EF4-FFF2-40B4-BE49-F238E27FC236}">
                <a16:creationId xmlns:a16="http://schemas.microsoft.com/office/drawing/2014/main" id="{40BEA1B7-7683-4E9C-93DA-623871C69AE0}"/>
              </a:ext>
            </a:extLst>
          </p:cNvPr>
          <p:cNvSpPr txBox="1"/>
          <p:nvPr/>
        </p:nvSpPr>
        <p:spPr>
          <a:xfrm>
            <a:off x="39270061" y="23873894"/>
            <a:ext cx="9892910"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The prior model fits </a:t>
            </a:r>
            <a:r>
              <a:rPr lang="en-US" sz="2800" b="1" dirty="0"/>
              <a:t>71.8%</a:t>
            </a:r>
            <a:r>
              <a:rPr lang="en-US" sz="2800" dirty="0"/>
              <a:t> (76.6% incl. borderline fits) of the 1074 coefficient blocks tested, across all datasets and representations. </a:t>
            </a:r>
          </a:p>
          <a:p>
            <a:pPr marL="342900" indent="-342900">
              <a:buFont typeface="Arial" panose="020B0604020202020204" pitchFamily="34" charset="0"/>
              <a:buChar char="•"/>
            </a:pPr>
            <a:r>
              <a:rPr lang="en-US" sz="2800" dirty="0"/>
              <a:t>The </a:t>
            </a:r>
            <a:r>
              <a:rPr lang="en-US" sz="2800" b="1" dirty="0"/>
              <a:t>median KS statistic per dataset-transform</a:t>
            </a:r>
            <a:r>
              <a:rPr lang="en-US" sz="2800" dirty="0"/>
              <a:t> ranges from</a:t>
            </a:r>
            <a:r>
              <a:rPr lang="en-US" sz="2800" b="1" dirty="0"/>
              <a:t> 0.004 to 0.012 </a:t>
            </a:r>
            <a:r>
              <a:rPr lang="en-US" sz="2800" dirty="0"/>
              <a:t>indicative of high-quality fits.</a:t>
            </a:r>
          </a:p>
          <a:p>
            <a:pPr marL="342900" indent="-342900">
              <a:buFont typeface="Arial" panose="020B0604020202020204" pitchFamily="34" charset="0"/>
              <a:buChar char="•"/>
            </a:pPr>
            <a:r>
              <a:rPr lang="en-US" sz="2800" dirty="0"/>
              <a:t>Best-fit regions include both the top left quadrant (smooth tops, sub-exponential tail decay) and bottom right quadrant (corner or cusps with faster than exponential tail decay).</a:t>
            </a:r>
          </a:p>
          <a:p>
            <a:pPr marL="342900" indent="-342900">
              <a:buFont typeface="Arial" panose="020B0604020202020204" pitchFamily="34" charset="0"/>
              <a:buChar char="•"/>
            </a:pPr>
            <a:r>
              <a:rPr lang="en-US" sz="2800" dirty="0"/>
              <a:t>Dataset type is the primary driver of performance, with remote sensing &gt; medical &gt; natural image sets</a:t>
            </a:r>
          </a:p>
        </p:txBody>
      </p:sp>
      <p:sp>
        <p:nvSpPr>
          <p:cNvPr id="8" name="TextBox 7">
            <a:extLst>
              <a:ext uri="{FF2B5EF4-FFF2-40B4-BE49-F238E27FC236}">
                <a16:creationId xmlns:a16="http://schemas.microsoft.com/office/drawing/2014/main" id="{F9C599DB-2A18-2642-0B37-C9F375EE7073}"/>
              </a:ext>
            </a:extLst>
          </p:cNvPr>
          <p:cNvSpPr txBox="1"/>
          <p:nvPr/>
        </p:nvSpPr>
        <p:spPr>
          <a:xfrm>
            <a:off x="43636020" y="8125573"/>
            <a:ext cx="5569056" cy="3108543"/>
          </a:xfrm>
          <a:prstGeom prst="rect">
            <a:avLst/>
          </a:prstGeom>
          <a:noFill/>
        </p:spPr>
        <p:txBody>
          <a:bodyPr wrap="square">
            <a:spAutoFit/>
          </a:bodyPr>
          <a:lstStyle/>
          <a:p>
            <a:pPr marL="285750" indent="-285750">
              <a:buFont typeface="Arial" panose="020B0604020202020204" pitchFamily="34" charset="0"/>
              <a:buChar char="•"/>
            </a:pPr>
            <a:r>
              <a:rPr lang="en-US" sz="2800" dirty="0"/>
              <a:t>Analyze fits individually to categorize fits as:</a:t>
            </a:r>
          </a:p>
          <a:p>
            <a:pPr marL="800100" lvl="1" indent="-342900">
              <a:buFont typeface="+mj-lt"/>
              <a:buAutoNum type="arabicPeriod"/>
            </a:pPr>
            <a:r>
              <a:rPr lang="en-US" sz="2800" dirty="0"/>
              <a:t>Statistically significant (pass)</a:t>
            </a:r>
          </a:p>
          <a:p>
            <a:pPr marL="800100" lvl="1" indent="-342900">
              <a:buFont typeface="+mj-lt"/>
              <a:buAutoNum type="arabicPeriod"/>
            </a:pPr>
            <a:r>
              <a:rPr lang="en-US" sz="2800" dirty="0"/>
              <a:t>Practically significant (pass)</a:t>
            </a:r>
          </a:p>
          <a:p>
            <a:pPr marL="800100" lvl="1" indent="-342900">
              <a:buFont typeface="+mj-lt"/>
              <a:buAutoNum type="arabicPeriod"/>
            </a:pPr>
            <a:r>
              <a:rPr lang="en-US" sz="2800" dirty="0"/>
              <a:t>Borderline fits</a:t>
            </a:r>
          </a:p>
          <a:p>
            <a:pPr marL="800100" lvl="1" indent="-342900">
              <a:buFont typeface="+mj-lt"/>
              <a:buAutoNum type="arabicPeriod"/>
            </a:pPr>
            <a:r>
              <a:rPr lang="en-US" sz="2800" dirty="0"/>
              <a:t>Nontrivial failure </a:t>
            </a:r>
          </a:p>
          <a:p>
            <a:pPr marL="800100" lvl="1" indent="-342900">
              <a:buFont typeface="+mj-lt"/>
              <a:buAutoNum type="arabicPeriod"/>
            </a:pPr>
            <a:r>
              <a:rPr lang="en-US" sz="2800" dirty="0"/>
              <a:t>Trivial failures</a:t>
            </a:r>
          </a:p>
        </p:txBody>
      </p:sp>
      <p:pic>
        <p:nvPicPr>
          <p:cNvPr id="15" name="Picture 14" descr="A diagram of a diagram of a line&#10;&#10;AI-generated content may be incorrect.">
            <a:extLst>
              <a:ext uri="{FF2B5EF4-FFF2-40B4-BE49-F238E27FC236}">
                <a16:creationId xmlns:a16="http://schemas.microsoft.com/office/drawing/2014/main" id="{F0100D22-2415-B684-28EB-F99B4EEAB12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7108" y="9897835"/>
            <a:ext cx="12794812" cy="6582051"/>
          </a:xfrm>
          <a:prstGeom prst="rect">
            <a:avLst/>
          </a:prstGeom>
        </p:spPr>
      </p:pic>
      <p:pic>
        <p:nvPicPr>
          <p:cNvPr id="57" name="Picture 56">
            <a:extLst>
              <a:ext uri="{FF2B5EF4-FFF2-40B4-BE49-F238E27FC236}">
                <a16:creationId xmlns:a16="http://schemas.microsoft.com/office/drawing/2014/main" id="{09F8C1E8-83EC-7E61-ECF6-9B18EEF514C5}"/>
              </a:ext>
            </a:extLst>
          </p:cNvPr>
          <p:cNvPicPr>
            <a:picLocks noChangeAspect="1"/>
          </p:cNvPicPr>
          <p:nvPr/>
        </p:nvPicPr>
        <p:blipFill>
          <a:blip r:embed="rId23"/>
          <a:stretch>
            <a:fillRect/>
          </a:stretch>
        </p:blipFill>
        <p:spPr>
          <a:xfrm>
            <a:off x="12135413" y="5312006"/>
            <a:ext cx="1244730" cy="3271407"/>
          </a:xfrm>
          <a:prstGeom prst="rect">
            <a:avLst/>
          </a:prstGeom>
        </p:spPr>
      </p:pic>
      <p:pic>
        <p:nvPicPr>
          <p:cNvPr id="64" name="Picture 63" descr="A teddy bear wearing glasses&#10;&#10;AI-generated content may be incorrect.">
            <a:extLst>
              <a:ext uri="{FF2B5EF4-FFF2-40B4-BE49-F238E27FC236}">
                <a16:creationId xmlns:a16="http://schemas.microsoft.com/office/drawing/2014/main" id="{621E9A8D-CB41-DD3E-38E9-2BB5ABBB29BF}"/>
              </a:ext>
            </a:extLst>
          </p:cNvPr>
          <p:cNvPicPr>
            <a:picLocks noChangeAspect="1"/>
          </p:cNvPicPr>
          <p:nvPr/>
        </p:nvPicPr>
        <p:blipFill>
          <a:blip r:embed="rId24"/>
          <a:stretch>
            <a:fillRect/>
          </a:stretch>
        </p:blipFill>
        <p:spPr>
          <a:xfrm>
            <a:off x="12389416" y="28474816"/>
            <a:ext cx="1276474" cy="1276474"/>
          </a:xfrm>
          <a:prstGeom prst="rect">
            <a:avLst/>
          </a:prstGeom>
        </p:spPr>
      </p:pic>
      <p:sp>
        <p:nvSpPr>
          <p:cNvPr id="152" name="TextBox 151">
            <a:extLst>
              <a:ext uri="{FF2B5EF4-FFF2-40B4-BE49-F238E27FC236}">
                <a16:creationId xmlns:a16="http://schemas.microsoft.com/office/drawing/2014/main" id="{D7F37ADD-CFD3-52CD-31E8-4FB955E033F4}"/>
              </a:ext>
            </a:extLst>
          </p:cNvPr>
          <p:cNvSpPr txBox="1"/>
          <p:nvPr/>
        </p:nvSpPr>
        <p:spPr>
          <a:xfrm>
            <a:off x="14051034" y="11835336"/>
            <a:ext cx="24918363" cy="707886"/>
          </a:xfrm>
          <a:prstGeom prst="rect">
            <a:avLst/>
          </a:prstGeom>
          <a:noFill/>
        </p:spPr>
        <p:txBody>
          <a:bodyPr wrap="square" rtlCol="0">
            <a:spAutoFit/>
          </a:bodyPr>
          <a:lstStyle/>
          <a:p>
            <a:pPr algn="ctr"/>
            <a:r>
              <a:rPr lang="en-US" sz="4000" b="1" dirty="0">
                <a:solidFill>
                  <a:srgbClr val="143156"/>
                </a:solidFill>
              </a:rPr>
              <a:t>Where do parameters lie?</a:t>
            </a:r>
          </a:p>
        </p:txBody>
      </p:sp>
      <p:sp>
        <p:nvSpPr>
          <p:cNvPr id="75" name="TextBox 74">
            <a:extLst>
              <a:ext uri="{FF2B5EF4-FFF2-40B4-BE49-F238E27FC236}">
                <a16:creationId xmlns:a16="http://schemas.microsoft.com/office/drawing/2014/main" id="{6B42656B-631F-A473-9794-12917C1D053C}"/>
              </a:ext>
            </a:extLst>
          </p:cNvPr>
          <p:cNvSpPr txBox="1"/>
          <p:nvPr/>
        </p:nvSpPr>
        <p:spPr>
          <a:xfrm>
            <a:off x="26922740" y="12420431"/>
            <a:ext cx="12046658" cy="523220"/>
          </a:xfrm>
          <a:prstGeom prst="rect">
            <a:avLst/>
          </a:prstGeom>
          <a:noFill/>
        </p:spPr>
        <p:txBody>
          <a:bodyPr wrap="square">
            <a:spAutoFit/>
          </a:bodyPr>
          <a:lstStyle/>
          <a:p>
            <a:pPr algn="ctr"/>
            <a:r>
              <a:rPr lang="en-US" sz="2800" b="1" dirty="0">
                <a:solidFill>
                  <a:srgbClr val="143156"/>
                </a:solidFill>
              </a:rPr>
              <a:t>Regions of Best fit (syntheticMRI2D, Wavelet)</a:t>
            </a:r>
            <a:endParaRPr lang="en-US" sz="2400" b="1" dirty="0">
              <a:solidFill>
                <a:srgbClr val="143156"/>
              </a:solidFill>
            </a:endParaRPr>
          </a:p>
        </p:txBody>
      </p:sp>
      <p:sp>
        <p:nvSpPr>
          <p:cNvPr id="76" name="TextBox 75">
            <a:extLst>
              <a:ext uri="{FF2B5EF4-FFF2-40B4-BE49-F238E27FC236}">
                <a16:creationId xmlns:a16="http://schemas.microsoft.com/office/drawing/2014/main" id="{F21FC095-0CC6-8D7A-BAC7-C964F9B911BC}"/>
              </a:ext>
            </a:extLst>
          </p:cNvPr>
          <p:cNvSpPr txBox="1"/>
          <p:nvPr/>
        </p:nvSpPr>
        <p:spPr>
          <a:xfrm>
            <a:off x="27620299" y="12977409"/>
            <a:ext cx="2658139"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78" name="TextBox 77">
            <a:extLst>
              <a:ext uri="{FF2B5EF4-FFF2-40B4-BE49-F238E27FC236}">
                <a16:creationId xmlns:a16="http://schemas.microsoft.com/office/drawing/2014/main" id="{1FDA09CD-16BC-D1F0-5970-ACF22EF84849}"/>
              </a:ext>
            </a:extLst>
          </p:cNvPr>
          <p:cNvSpPr txBox="1"/>
          <p:nvPr/>
        </p:nvSpPr>
        <p:spPr>
          <a:xfrm>
            <a:off x="30485652" y="12973395"/>
            <a:ext cx="2658139"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79" name="TextBox 78">
            <a:extLst>
              <a:ext uri="{FF2B5EF4-FFF2-40B4-BE49-F238E27FC236}">
                <a16:creationId xmlns:a16="http://schemas.microsoft.com/office/drawing/2014/main" id="{C0A37E1B-0402-D24A-E1B0-3ECAB19229E3}"/>
              </a:ext>
            </a:extLst>
          </p:cNvPr>
          <p:cNvSpPr txBox="1"/>
          <p:nvPr/>
        </p:nvSpPr>
        <p:spPr>
          <a:xfrm>
            <a:off x="33351004" y="12975931"/>
            <a:ext cx="2647251"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sp>
        <p:nvSpPr>
          <p:cNvPr id="80" name="TextBox 79">
            <a:extLst>
              <a:ext uri="{FF2B5EF4-FFF2-40B4-BE49-F238E27FC236}">
                <a16:creationId xmlns:a16="http://schemas.microsoft.com/office/drawing/2014/main" id="{6508A7AF-5022-F1D7-5A47-B0AFD38199BF}"/>
              </a:ext>
            </a:extLst>
          </p:cNvPr>
          <p:cNvSpPr txBox="1"/>
          <p:nvPr/>
        </p:nvSpPr>
        <p:spPr>
          <a:xfrm>
            <a:off x="36216356" y="13012567"/>
            <a:ext cx="2647251" cy="461665"/>
          </a:xfrm>
          <a:prstGeom prst="rect">
            <a:avLst/>
          </a:prstGeom>
          <a:noFill/>
        </p:spPr>
        <p:txBody>
          <a:bodyPr wrap="square">
            <a:spAutoFit/>
          </a:bodyPr>
          <a:lstStyle/>
          <a:p>
            <a:pPr algn="ctr"/>
            <a:r>
              <a:rPr lang="en-US" sz="2400" b="1" dirty="0">
                <a:solidFill>
                  <a:srgbClr val="143156"/>
                </a:solidFill>
              </a:rPr>
              <a:t>Combined</a:t>
            </a:r>
            <a:endParaRPr lang="en-US" sz="2000" b="1" dirty="0">
              <a:solidFill>
                <a:srgbClr val="143156"/>
              </a:solidFill>
            </a:endParaRPr>
          </a:p>
        </p:txBody>
      </p:sp>
      <p:sp>
        <p:nvSpPr>
          <p:cNvPr id="89" name="TextBox 88">
            <a:extLst>
              <a:ext uri="{FF2B5EF4-FFF2-40B4-BE49-F238E27FC236}">
                <a16:creationId xmlns:a16="http://schemas.microsoft.com/office/drawing/2014/main" id="{A92FDBDE-8A77-4569-7C76-28DD47D5D56B}"/>
              </a:ext>
            </a:extLst>
          </p:cNvPr>
          <p:cNvSpPr txBox="1"/>
          <p:nvPr/>
        </p:nvSpPr>
        <p:spPr>
          <a:xfrm>
            <a:off x="14031462" y="12427101"/>
            <a:ext cx="12551504" cy="523220"/>
          </a:xfrm>
          <a:prstGeom prst="rect">
            <a:avLst/>
          </a:prstGeom>
          <a:noFill/>
        </p:spPr>
        <p:txBody>
          <a:bodyPr wrap="square">
            <a:spAutoFit/>
          </a:bodyPr>
          <a:lstStyle/>
          <a:p>
            <a:pPr algn="ctr"/>
            <a:r>
              <a:rPr lang="en-US" sz="2800" b="1" dirty="0">
                <a:solidFill>
                  <a:srgbClr val="143156"/>
                </a:solidFill>
              </a:rPr>
              <a:t>Best fit parameters by fit type</a:t>
            </a:r>
            <a:endParaRPr lang="en-US" sz="2400" b="1" dirty="0">
              <a:solidFill>
                <a:srgbClr val="143156"/>
              </a:solidFill>
            </a:endParaRPr>
          </a:p>
        </p:txBody>
      </p:sp>
      <p:sp>
        <p:nvSpPr>
          <p:cNvPr id="126" name="TextBox 125">
            <a:extLst>
              <a:ext uri="{FF2B5EF4-FFF2-40B4-BE49-F238E27FC236}">
                <a16:creationId xmlns:a16="http://schemas.microsoft.com/office/drawing/2014/main" id="{BAB82172-43F5-C36D-AE55-D31C5C3A41A8}"/>
              </a:ext>
            </a:extLst>
          </p:cNvPr>
          <p:cNvSpPr txBox="1"/>
          <p:nvPr/>
        </p:nvSpPr>
        <p:spPr>
          <a:xfrm>
            <a:off x="15188214" y="26664293"/>
            <a:ext cx="3135469"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128" name="TextBox 127">
            <a:extLst>
              <a:ext uri="{FF2B5EF4-FFF2-40B4-BE49-F238E27FC236}">
                <a16:creationId xmlns:a16="http://schemas.microsoft.com/office/drawing/2014/main" id="{CE107989-EB26-9292-AF0F-FD2F4A229470}"/>
              </a:ext>
            </a:extLst>
          </p:cNvPr>
          <p:cNvSpPr txBox="1"/>
          <p:nvPr/>
        </p:nvSpPr>
        <p:spPr>
          <a:xfrm>
            <a:off x="19080538" y="26664293"/>
            <a:ext cx="2966265"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130" name="TextBox 129">
            <a:extLst>
              <a:ext uri="{FF2B5EF4-FFF2-40B4-BE49-F238E27FC236}">
                <a16:creationId xmlns:a16="http://schemas.microsoft.com/office/drawing/2014/main" id="{A55442DA-BAB2-7848-EE04-D9A3FA4E4B98}"/>
              </a:ext>
            </a:extLst>
          </p:cNvPr>
          <p:cNvSpPr txBox="1"/>
          <p:nvPr/>
        </p:nvSpPr>
        <p:spPr>
          <a:xfrm>
            <a:off x="22998553" y="26664292"/>
            <a:ext cx="2966265"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sp>
        <p:nvSpPr>
          <p:cNvPr id="131" name="TextBox 130">
            <a:extLst>
              <a:ext uri="{FF2B5EF4-FFF2-40B4-BE49-F238E27FC236}">
                <a16:creationId xmlns:a16="http://schemas.microsoft.com/office/drawing/2014/main" id="{5BBEC66A-3583-1C5A-9D74-EBBD36C7AB79}"/>
              </a:ext>
            </a:extLst>
          </p:cNvPr>
          <p:cNvSpPr txBox="1"/>
          <p:nvPr/>
        </p:nvSpPr>
        <p:spPr>
          <a:xfrm>
            <a:off x="15155697" y="21427603"/>
            <a:ext cx="3167986" cy="461665"/>
          </a:xfrm>
          <a:prstGeom prst="rect">
            <a:avLst/>
          </a:prstGeom>
          <a:noFill/>
        </p:spPr>
        <p:txBody>
          <a:bodyPr wrap="square">
            <a:spAutoFit/>
          </a:bodyPr>
          <a:lstStyle/>
          <a:p>
            <a:pPr algn="ctr"/>
            <a:r>
              <a:rPr lang="en-US" sz="2400" b="1" dirty="0">
                <a:solidFill>
                  <a:srgbClr val="143156"/>
                </a:solidFill>
              </a:rPr>
              <a:t>Fourier</a:t>
            </a:r>
            <a:endParaRPr lang="en-US" sz="2000" b="1" dirty="0">
              <a:solidFill>
                <a:srgbClr val="143156"/>
              </a:solidFill>
            </a:endParaRPr>
          </a:p>
        </p:txBody>
      </p:sp>
      <p:sp>
        <p:nvSpPr>
          <p:cNvPr id="136" name="TextBox 135">
            <a:extLst>
              <a:ext uri="{FF2B5EF4-FFF2-40B4-BE49-F238E27FC236}">
                <a16:creationId xmlns:a16="http://schemas.microsoft.com/office/drawing/2014/main" id="{A69E9C09-75CE-9B6E-0166-A201705E181F}"/>
              </a:ext>
            </a:extLst>
          </p:cNvPr>
          <p:cNvSpPr txBox="1"/>
          <p:nvPr/>
        </p:nvSpPr>
        <p:spPr>
          <a:xfrm>
            <a:off x="18916943" y="21427603"/>
            <a:ext cx="3378792" cy="461665"/>
          </a:xfrm>
          <a:prstGeom prst="rect">
            <a:avLst/>
          </a:prstGeom>
          <a:noFill/>
        </p:spPr>
        <p:txBody>
          <a:bodyPr wrap="square">
            <a:spAutoFit/>
          </a:bodyPr>
          <a:lstStyle/>
          <a:p>
            <a:pPr algn="ctr"/>
            <a:r>
              <a:rPr lang="en-US" sz="2400" b="1" dirty="0">
                <a:solidFill>
                  <a:srgbClr val="143156"/>
                </a:solidFill>
              </a:rPr>
              <a:t>Wavelet </a:t>
            </a:r>
            <a:r>
              <a:rPr lang="en-US" sz="2400" b="1" dirty="0" err="1">
                <a:solidFill>
                  <a:srgbClr val="143156"/>
                </a:solidFill>
              </a:rPr>
              <a:t>Horiz</a:t>
            </a:r>
            <a:r>
              <a:rPr lang="en-US" sz="2400" b="1" dirty="0">
                <a:solidFill>
                  <a:srgbClr val="143156"/>
                </a:solidFill>
              </a:rPr>
              <a:t>. &amp; Vert.</a:t>
            </a:r>
            <a:endParaRPr lang="en-US" sz="2000" b="1" dirty="0">
              <a:solidFill>
                <a:srgbClr val="143156"/>
              </a:solidFill>
            </a:endParaRPr>
          </a:p>
        </p:txBody>
      </p:sp>
      <p:sp>
        <p:nvSpPr>
          <p:cNvPr id="137" name="TextBox 136">
            <a:extLst>
              <a:ext uri="{FF2B5EF4-FFF2-40B4-BE49-F238E27FC236}">
                <a16:creationId xmlns:a16="http://schemas.microsoft.com/office/drawing/2014/main" id="{21DC3DDC-B767-0D5F-98E6-37AE3510CDC8}"/>
              </a:ext>
            </a:extLst>
          </p:cNvPr>
          <p:cNvSpPr txBox="1"/>
          <p:nvPr/>
        </p:nvSpPr>
        <p:spPr>
          <a:xfrm>
            <a:off x="22743272" y="21427603"/>
            <a:ext cx="3221546" cy="461665"/>
          </a:xfrm>
          <a:prstGeom prst="rect">
            <a:avLst/>
          </a:prstGeom>
          <a:noFill/>
        </p:spPr>
        <p:txBody>
          <a:bodyPr wrap="square">
            <a:spAutoFit/>
          </a:bodyPr>
          <a:lstStyle/>
          <a:p>
            <a:pPr algn="ctr"/>
            <a:r>
              <a:rPr lang="en-US" sz="2400" b="1" dirty="0">
                <a:solidFill>
                  <a:srgbClr val="143156"/>
                </a:solidFill>
              </a:rPr>
              <a:t>Wavelet Diagonal</a:t>
            </a:r>
            <a:endParaRPr lang="en-US" sz="2000" b="1" dirty="0">
              <a:solidFill>
                <a:srgbClr val="143156"/>
              </a:solidFill>
            </a:endParaRPr>
          </a:p>
        </p:txBody>
      </p:sp>
      <p:sp>
        <p:nvSpPr>
          <p:cNvPr id="138" name="TextBox 137">
            <a:extLst>
              <a:ext uri="{FF2B5EF4-FFF2-40B4-BE49-F238E27FC236}">
                <a16:creationId xmlns:a16="http://schemas.microsoft.com/office/drawing/2014/main" id="{53F7698A-3DA2-85A3-AE9F-571D62933CF8}"/>
              </a:ext>
            </a:extLst>
          </p:cNvPr>
          <p:cNvSpPr txBox="1"/>
          <p:nvPr/>
        </p:nvSpPr>
        <p:spPr>
          <a:xfrm>
            <a:off x="27192638" y="21427603"/>
            <a:ext cx="3378792" cy="461665"/>
          </a:xfrm>
          <a:prstGeom prst="rect">
            <a:avLst/>
          </a:prstGeom>
          <a:noFill/>
        </p:spPr>
        <p:txBody>
          <a:bodyPr wrap="square">
            <a:spAutoFit/>
          </a:bodyPr>
          <a:lstStyle/>
          <a:p>
            <a:pPr algn="ctr"/>
            <a:r>
              <a:rPr lang="en-US" sz="2400" b="1" dirty="0">
                <a:solidFill>
                  <a:srgbClr val="143156"/>
                </a:solidFill>
              </a:rPr>
              <a:t>Horizontal</a:t>
            </a:r>
            <a:endParaRPr lang="en-US" sz="2000" b="1" dirty="0">
              <a:solidFill>
                <a:srgbClr val="143156"/>
              </a:solidFill>
            </a:endParaRPr>
          </a:p>
        </p:txBody>
      </p:sp>
      <p:sp>
        <p:nvSpPr>
          <p:cNvPr id="139" name="TextBox 138">
            <a:extLst>
              <a:ext uri="{FF2B5EF4-FFF2-40B4-BE49-F238E27FC236}">
                <a16:creationId xmlns:a16="http://schemas.microsoft.com/office/drawing/2014/main" id="{63C46681-F782-F052-85B6-1DB8E016EDF4}"/>
              </a:ext>
            </a:extLst>
          </p:cNvPr>
          <p:cNvSpPr txBox="1"/>
          <p:nvPr/>
        </p:nvSpPr>
        <p:spPr>
          <a:xfrm>
            <a:off x="31305500" y="21427603"/>
            <a:ext cx="3378792" cy="461665"/>
          </a:xfrm>
          <a:prstGeom prst="rect">
            <a:avLst/>
          </a:prstGeom>
          <a:noFill/>
        </p:spPr>
        <p:txBody>
          <a:bodyPr wrap="square">
            <a:spAutoFit/>
          </a:bodyPr>
          <a:lstStyle/>
          <a:p>
            <a:pPr algn="ctr"/>
            <a:r>
              <a:rPr lang="en-US" sz="2400" b="1" dirty="0">
                <a:solidFill>
                  <a:srgbClr val="143156"/>
                </a:solidFill>
              </a:rPr>
              <a:t>Vertical</a:t>
            </a:r>
            <a:endParaRPr lang="en-US" sz="2000" b="1" dirty="0">
              <a:solidFill>
                <a:srgbClr val="143156"/>
              </a:solidFill>
            </a:endParaRPr>
          </a:p>
        </p:txBody>
      </p:sp>
      <p:sp>
        <p:nvSpPr>
          <p:cNvPr id="140" name="TextBox 139">
            <a:extLst>
              <a:ext uri="{FF2B5EF4-FFF2-40B4-BE49-F238E27FC236}">
                <a16:creationId xmlns:a16="http://schemas.microsoft.com/office/drawing/2014/main" id="{B967BBB0-44EF-60D2-2D0C-1044EA792026}"/>
              </a:ext>
            </a:extLst>
          </p:cNvPr>
          <p:cNvSpPr txBox="1"/>
          <p:nvPr/>
        </p:nvSpPr>
        <p:spPr>
          <a:xfrm>
            <a:off x="35418363" y="21427603"/>
            <a:ext cx="3378792" cy="461665"/>
          </a:xfrm>
          <a:prstGeom prst="rect">
            <a:avLst/>
          </a:prstGeom>
          <a:noFill/>
        </p:spPr>
        <p:txBody>
          <a:bodyPr wrap="square">
            <a:spAutoFit/>
          </a:bodyPr>
          <a:lstStyle/>
          <a:p>
            <a:pPr algn="ctr"/>
            <a:r>
              <a:rPr lang="en-US" sz="2400" b="1" dirty="0">
                <a:solidFill>
                  <a:srgbClr val="143156"/>
                </a:solidFill>
              </a:rPr>
              <a:t>Diagonal</a:t>
            </a:r>
            <a:endParaRPr lang="en-US" sz="2000" b="1" dirty="0">
              <a:solidFill>
                <a:srgbClr val="143156"/>
              </a:solidFill>
            </a:endParaRPr>
          </a:p>
        </p:txBody>
      </p:sp>
      <p:pic>
        <p:nvPicPr>
          <p:cNvPr id="321" name="Picture 320" descr="A qr code with a black and white background&#10;&#10;AI-generated content may be incorrect.">
            <a:extLst>
              <a:ext uri="{FF2B5EF4-FFF2-40B4-BE49-F238E27FC236}">
                <a16:creationId xmlns:a16="http://schemas.microsoft.com/office/drawing/2014/main" id="{9C584E3D-9B0E-F1C9-FA99-12FDE259634E}"/>
              </a:ext>
            </a:extLst>
          </p:cNvPr>
          <p:cNvPicPr>
            <a:picLocks noChangeAspect="1"/>
          </p:cNvPicPr>
          <p:nvPr/>
        </p:nvPicPr>
        <p:blipFill>
          <a:blip r:embed="rId25"/>
          <a:stretch>
            <a:fillRect/>
          </a:stretch>
        </p:blipFill>
        <p:spPr>
          <a:xfrm>
            <a:off x="46428181" y="29516329"/>
            <a:ext cx="2563166" cy="2563166"/>
          </a:xfrm>
          <a:prstGeom prst="rect">
            <a:avLst/>
          </a:prstGeom>
        </p:spPr>
      </p:pic>
      <p:pic>
        <p:nvPicPr>
          <p:cNvPr id="30" name="Picture 29">
            <a:extLst>
              <a:ext uri="{FF2B5EF4-FFF2-40B4-BE49-F238E27FC236}">
                <a16:creationId xmlns:a16="http://schemas.microsoft.com/office/drawing/2014/main" id="{062BD719-77AD-1B98-59CF-1E946A6856C2}"/>
              </a:ext>
            </a:extLst>
          </p:cNvPr>
          <p:cNvPicPr>
            <a:picLocks noChangeAspect="1"/>
          </p:cNvPicPr>
          <p:nvPr/>
        </p:nvPicPr>
        <p:blipFill>
          <a:blip r:embed="rId26"/>
          <a:stretch>
            <a:fillRect/>
          </a:stretch>
        </p:blipFill>
        <p:spPr>
          <a:xfrm>
            <a:off x="35061274" y="3530119"/>
            <a:ext cx="13953795" cy="3235375"/>
          </a:xfrm>
          <a:prstGeom prst="rect">
            <a:avLst/>
          </a:prstGeom>
        </p:spPr>
      </p:pic>
      <p:pic>
        <p:nvPicPr>
          <p:cNvPr id="32" name="Picture 31">
            <a:extLst>
              <a:ext uri="{FF2B5EF4-FFF2-40B4-BE49-F238E27FC236}">
                <a16:creationId xmlns:a16="http://schemas.microsoft.com/office/drawing/2014/main" id="{7D134E41-E16F-040F-35E7-BAC8932DDCBF}"/>
              </a:ext>
            </a:extLst>
          </p:cNvPr>
          <p:cNvPicPr>
            <a:picLocks noChangeAspect="1"/>
          </p:cNvPicPr>
          <p:nvPr/>
        </p:nvPicPr>
        <p:blipFill>
          <a:blip r:embed="rId27"/>
          <a:stretch>
            <a:fillRect/>
          </a:stretch>
        </p:blipFill>
        <p:spPr>
          <a:xfrm>
            <a:off x="36911697" y="6788874"/>
            <a:ext cx="10656106" cy="602361"/>
          </a:xfrm>
          <a:prstGeom prst="rect">
            <a:avLst/>
          </a:prstGeom>
        </p:spPr>
      </p:pic>
      <p:pic>
        <p:nvPicPr>
          <p:cNvPr id="45" name="Picture 44" descr="A group of images of a graph&#10;&#10;AI-generated content may be incorrect.">
            <a:extLst>
              <a:ext uri="{FF2B5EF4-FFF2-40B4-BE49-F238E27FC236}">
                <a16:creationId xmlns:a16="http://schemas.microsoft.com/office/drawing/2014/main" id="{A1302501-CEB1-9554-B54E-4F6BDC12E71E}"/>
              </a:ext>
            </a:extLst>
          </p:cNvPr>
          <p:cNvPicPr>
            <a:picLocks noChangeAspect="1"/>
          </p:cNvPicPr>
          <p:nvPr/>
        </p:nvPicPr>
        <p:blipFill>
          <a:blip r:embed="rId28"/>
          <a:stretch>
            <a:fillRect/>
          </a:stretch>
        </p:blipFill>
        <p:spPr>
          <a:xfrm>
            <a:off x="26922739" y="13440132"/>
            <a:ext cx="11869159" cy="5965108"/>
          </a:xfrm>
          <a:prstGeom prst="rect">
            <a:avLst/>
          </a:prstGeom>
        </p:spPr>
      </p:pic>
      <p:pic>
        <p:nvPicPr>
          <p:cNvPr id="65" name="Picture 64" descr="A collage of graphs&#10;&#10;AI-generated content may be incorrect.">
            <a:extLst>
              <a:ext uri="{FF2B5EF4-FFF2-40B4-BE49-F238E27FC236}">
                <a16:creationId xmlns:a16="http://schemas.microsoft.com/office/drawing/2014/main" id="{1D9D11A2-6301-8C8E-8F60-7438DBB60F84}"/>
              </a:ext>
            </a:extLst>
          </p:cNvPr>
          <p:cNvPicPr>
            <a:picLocks noChangeAspect="1"/>
          </p:cNvPicPr>
          <p:nvPr/>
        </p:nvPicPr>
        <p:blipFill>
          <a:blip r:embed="rId29"/>
          <a:srcRect t="48464"/>
          <a:stretch>
            <a:fillRect/>
          </a:stretch>
        </p:blipFill>
        <p:spPr>
          <a:xfrm>
            <a:off x="14264640" y="27148677"/>
            <a:ext cx="11868023" cy="4032504"/>
          </a:xfrm>
          <a:prstGeom prst="rect">
            <a:avLst/>
          </a:prstGeom>
        </p:spPr>
      </p:pic>
      <p:pic>
        <p:nvPicPr>
          <p:cNvPr id="74" name="Picture 73" descr="A collage of graphs&#10;&#10;AI-generated content may be incorrect.">
            <a:extLst>
              <a:ext uri="{FF2B5EF4-FFF2-40B4-BE49-F238E27FC236}">
                <a16:creationId xmlns:a16="http://schemas.microsoft.com/office/drawing/2014/main" id="{6834383C-FC36-32AC-F87D-0CF2BFC2CB40}"/>
              </a:ext>
            </a:extLst>
          </p:cNvPr>
          <p:cNvPicPr>
            <a:picLocks noChangeAspect="1"/>
          </p:cNvPicPr>
          <p:nvPr/>
        </p:nvPicPr>
        <p:blipFill>
          <a:blip r:embed="rId30"/>
          <a:srcRect t="48133"/>
          <a:stretch>
            <a:fillRect/>
          </a:stretch>
        </p:blipFill>
        <p:spPr>
          <a:xfrm>
            <a:off x="14264640" y="21807003"/>
            <a:ext cx="11689191" cy="4027732"/>
          </a:xfrm>
          <a:prstGeom prst="rect">
            <a:avLst/>
          </a:prstGeom>
          <a:ln>
            <a:noFill/>
          </a:ln>
        </p:spPr>
      </p:pic>
      <p:pic>
        <p:nvPicPr>
          <p:cNvPr id="91" name="Picture 90">
            <a:extLst>
              <a:ext uri="{FF2B5EF4-FFF2-40B4-BE49-F238E27FC236}">
                <a16:creationId xmlns:a16="http://schemas.microsoft.com/office/drawing/2014/main" id="{19E04ACE-447A-F39F-6692-EB471771AD5C}"/>
              </a:ext>
            </a:extLst>
          </p:cNvPr>
          <p:cNvPicPr>
            <a:picLocks noChangeAspect="1"/>
          </p:cNvPicPr>
          <p:nvPr/>
        </p:nvPicPr>
        <p:blipFill>
          <a:blip r:embed="rId31"/>
          <a:stretch>
            <a:fillRect/>
          </a:stretch>
        </p:blipFill>
        <p:spPr>
          <a:xfrm>
            <a:off x="14352911" y="18539036"/>
            <a:ext cx="12569830" cy="636746"/>
          </a:xfrm>
          <a:prstGeom prst="rect">
            <a:avLst/>
          </a:prstGeom>
        </p:spPr>
      </p:pic>
      <p:pic>
        <p:nvPicPr>
          <p:cNvPr id="101" name="Picture 100" descr="A white rectangular object with black text&#10;&#10;AI-generated content may be incorrect.">
            <a:extLst>
              <a:ext uri="{FF2B5EF4-FFF2-40B4-BE49-F238E27FC236}">
                <a16:creationId xmlns:a16="http://schemas.microsoft.com/office/drawing/2014/main" id="{F4A00504-1D10-89B3-60CE-DD244DB62B8C}"/>
              </a:ext>
            </a:extLst>
          </p:cNvPr>
          <p:cNvPicPr>
            <a:picLocks noChangeAspect="1"/>
          </p:cNvPicPr>
          <p:nvPr/>
        </p:nvPicPr>
        <p:blipFill>
          <a:blip r:embed="rId32"/>
          <a:srcRect t="31864" b="29921"/>
          <a:stretch>
            <a:fillRect/>
          </a:stretch>
        </p:blipFill>
        <p:spPr>
          <a:xfrm>
            <a:off x="14374368" y="31403893"/>
            <a:ext cx="11674901" cy="989505"/>
          </a:xfrm>
          <a:prstGeom prst="rect">
            <a:avLst/>
          </a:prstGeom>
        </p:spPr>
      </p:pic>
      <p:pic>
        <p:nvPicPr>
          <p:cNvPr id="109" name="Picture 108" descr="A graph of a graph&#10;&#10;AI-generated content may be incorrect.">
            <a:extLst>
              <a:ext uri="{FF2B5EF4-FFF2-40B4-BE49-F238E27FC236}">
                <a16:creationId xmlns:a16="http://schemas.microsoft.com/office/drawing/2014/main" id="{9090C0E2-5683-672D-62FE-E56FE5008342}"/>
              </a:ext>
            </a:extLst>
          </p:cNvPr>
          <p:cNvPicPr>
            <a:picLocks noChangeAspect="1"/>
          </p:cNvPicPr>
          <p:nvPr/>
        </p:nvPicPr>
        <p:blipFill>
          <a:blip r:embed="rId33"/>
          <a:stretch>
            <a:fillRect/>
          </a:stretch>
        </p:blipFill>
        <p:spPr>
          <a:xfrm>
            <a:off x="26546918" y="21931340"/>
            <a:ext cx="12267867" cy="4032504"/>
          </a:xfrm>
          <a:prstGeom prst="rect">
            <a:avLst/>
          </a:prstGeom>
        </p:spPr>
      </p:pic>
      <p:sp>
        <p:nvSpPr>
          <p:cNvPr id="125" name="Rectangle: Rounded Corners 124">
            <a:extLst>
              <a:ext uri="{FF2B5EF4-FFF2-40B4-BE49-F238E27FC236}">
                <a16:creationId xmlns:a16="http://schemas.microsoft.com/office/drawing/2014/main" id="{6520EF2C-30D1-964A-0242-497E592CBA2C}"/>
              </a:ext>
            </a:extLst>
          </p:cNvPr>
          <p:cNvSpPr/>
          <p:nvPr/>
        </p:nvSpPr>
        <p:spPr>
          <a:xfrm>
            <a:off x="39110170" y="28684153"/>
            <a:ext cx="6967571" cy="3864333"/>
          </a:xfrm>
          <a:prstGeom prst="roundRect">
            <a:avLst>
              <a:gd name="adj" fmla="val 38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29EFF200-1BAB-7236-67B4-91C29B99E803}"/>
              </a:ext>
            </a:extLst>
          </p:cNvPr>
          <p:cNvPicPr>
            <a:picLocks noChangeAspect="1"/>
          </p:cNvPicPr>
          <p:nvPr/>
        </p:nvPicPr>
        <p:blipFill>
          <a:blip r:embed="rId34"/>
          <a:stretch>
            <a:fillRect/>
          </a:stretch>
        </p:blipFill>
        <p:spPr>
          <a:xfrm>
            <a:off x="26627873" y="27177638"/>
            <a:ext cx="12147321" cy="5114168"/>
          </a:xfrm>
          <a:prstGeom prst="rect">
            <a:avLst/>
          </a:prstGeom>
        </p:spPr>
      </p:pic>
      <p:grpSp>
        <p:nvGrpSpPr>
          <p:cNvPr id="113" name="Group 112">
            <a:extLst>
              <a:ext uri="{FF2B5EF4-FFF2-40B4-BE49-F238E27FC236}">
                <a16:creationId xmlns:a16="http://schemas.microsoft.com/office/drawing/2014/main" id="{E6A9815C-F345-C9D0-1B8D-44F8F4CA233C}"/>
              </a:ext>
            </a:extLst>
          </p:cNvPr>
          <p:cNvGrpSpPr/>
          <p:nvPr/>
        </p:nvGrpSpPr>
        <p:grpSpPr>
          <a:xfrm>
            <a:off x="27192638" y="26664293"/>
            <a:ext cx="11521843" cy="3036197"/>
            <a:chOff x="27192638" y="26283293"/>
            <a:chExt cx="11521843" cy="3036197"/>
          </a:xfrm>
        </p:grpSpPr>
        <p:sp>
          <p:nvSpPr>
            <p:cNvPr id="24" name="TextBox 23">
              <a:extLst>
                <a:ext uri="{FF2B5EF4-FFF2-40B4-BE49-F238E27FC236}">
                  <a16:creationId xmlns:a16="http://schemas.microsoft.com/office/drawing/2014/main" id="{07F3DDD8-ADD5-5565-FA7A-4C58245070D7}"/>
                </a:ext>
              </a:extLst>
            </p:cNvPr>
            <p:cNvSpPr txBox="1"/>
            <p:nvPr/>
          </p:nvSpPr>
          <p:spPr>
            <a:xfrm>
              <a:off x="27192638" y="26283293"/>
              <a:ext cx="3790430" cy="461665"/>
            </a:xfrm>
            <a:prstGeom prst="rect">
              <a:avLst/>
            </a:prstGeom>
            <a:noFill/>
          </p:spPr>
          <p:txBody>
            <a:bodyPr wrap="square">
              <a:spAutoFit/>
            </a:bodyPr>
            <a:lstStyle/>
            <a:p>
              <a:pPr algn="ctr"/>
              <a:r>
                <a:rPr lang="en-US" sz="2400" b="1" dirty="0">
                  <a:solidFill>
                    <a:srgbClr val="143156"/>
                  </a:solidFill>
                </a:rPr>
                <a:t>pastis</a:t>
              </a:r>
              <a:endParaRPr lang="en-US" sz="2000" b="1" dirty="0">
                <a:solidFill>
                  <a:srgbClr val="143156"/>
                </a:solidFill>
              </a:endParaRPr>
            </a:p>
          </p:txBody>
        </p:sp>
        <p:sp>
          <p:nvSpPr>
            <p:cNvPr id="25" name="TextBox 24">
              <a:extLst>
                <a:ext uri="{FF2B5EF4-FFF2-40B4-BE49-F238E27FC236}">
                  <a16:creationId xmlns:a16="http://schemas.microsoft.com/office/drawing/2014/main" id="{341D9DE6-B340-89C0-C1C7-AF977D00761D}"/>
                </a:ext>
              </a:extLst>
            </p:cNvPr>
            <p:cNvSpPr txBox="1"/>
            <p:nvPr/>
          </p:nvSpPr>
          <p:spPr>
            <a:xfrm>
              <a:off x="31062967" y="26283293"/>
              <a:ext cx="3770817" cy="461665"/>
            </a:xfrm>
            <a:prstGeom prst="rect">
              <a:avLst/>
            </a:prstGeom>
            <a:noFill/>
          </p:spPr>
          <p:txBody>
            <a:bodyPr wrap="square">
              <a:spAutoFit/>
            </a:bodyPr>
            <a:lstStyle/>
            <a:p>
              <a:pPr algn="ctr"/>
              <a:r>
                <a:rPr lang="en-US" sz="2400" b="1" dirty="0" err="1">
                  <a:solidFill>
                    <a:srgbClr val="143156"/>
                  </a:solidFill>
                </a:rPr>
                <a:t>agriVision</a:t>
              </a:r>
              <a:endParaRPr lang="en-US" sz="2000" b="1" dirty="0">
                <a:solidFill>
                  <a:srgbClr val="143156"/>
                </a:solidFill>
              </a:endParaRPr>
            </a:p>
          </p:txBody>
        </p:sp>
        <p:sp>
          <p:nvSpPr>
            <p:cNvPr id="26" name="TextBox 25">
              <a:extLst>
                <a:ext uri="{FF2B5EF4-FFF2-40B4-BE49-F238E27FC236}">
                  <a16:creationId xmlns:a16="http://schemas.microsoft.com/office/drawing/2014/main" id="{8244D3E4-06BB-6085-9DCF-A22D17DF8F3B}"/>
                </a:ext>
              </a:extLst>
            </p:cNvPr>
            <p:cNvSpPr txBox="1"/>
            <p:nvPr/>
          </p:nvSpPr>
          <p:spPr>
            <a:xfrm>
              <a:off x="34906999" y="26283293"/>
              <a:ext cx="3807482" cy="461665"/>
            </a:xfrm>
            <a:prstGeom prst="rect">
              <a:avLst/>
            </a:prstGeom>
            <a:noFill/>
          </p:spPr>
          <p:txBody>
            <a:bodyPr wrap="square">
              <a:spAutoFit/>
            </a:bodyPr>
            <a:lstStyle/>
            <a:p>
              <a:pPr algn="ctr"/>
              <a:r>
                <a:rPr lang="en-US" sz="2400" b="1" dirty="0" err="1">
                  <a:solidFill>
                    <a:srgbClr val="143156"/>
                  </a:solidFill>
                </a:rPr>
                <a:t>spaceNet</a:t>
              </a:r>
              <a:endParaRPr lang="en-US" sz="2000" b="1" dirty="0">
                <a:solidFill>
                  <a:srgbClr val="143156"/>
                </a:solidFill>
              </a:endParaRPr>
            </a:p>
          </p:txBody>
        </p:sp>
        <p:sp>
          <p:nvSpPr>
            <p:cNvPr id="27" name="TextBox 26">
              <a:extLst>
                <a:ext uri="{FF2B5EF4-FFF2-40B4-BE49-F238E27FC236}">
                  <a16:creationId xmlns:a16="http://schemas.microsoft.com/office/drawing/2014/main" id="{8231854F-B701-6936-8E08-7AC1E7A6BC6B}"/>
                </a:ext>
              </a:extLst>
            </p:cNvPr>
            <p:cNvSpPr txBox="1"/>
            <p:nvPr/>
          </p:nvSpPr>
          <p:spPr>
            <a:xfrm>
              <a:off x="27201516" y="28857825"/>
              <a:ext cx="3772675" cy="461665"/>
            </a:xfrm>
            <a:prstGeom prst="rect">
              <a:avLst/>
            </a:prstGeom>
            <a:noFill/>
          </p:spPr>
          <p:txBody>
            <a:bodyPr wrap="square">
              <a:spAutoFit/>
            </a:bodyPr>
            <a:lstStyle/>
            <a:p>
              <a:pPr algn="ctr"/>
              <a:r>
                <a:rPr lang="en-US" sz="2400" b="1" dirty="0">
                  <a:solidFill>
                    <a:srgbClr val="143156"/>
                  </a:solidFill>
                </a:rPr>
                <a:t>coco indoor</a:t>
              </a:r>
              <a:endParaRPr lang="en-US" sz="2000" b="1" dirty="0">
                <a:solidFill>
                  <a:srgbClr val="143156"/>
                </a:solidFill>
              </a:endParaRPr>
            </a:p>
          </p:txBody>
        </p:sp>
        <p:sp>
          <p:nvSpPr>
            <p:cNvPr id="28" name="TextBox 27">
              <a:extLst>
                <a:ext uri="{FF2B5EF4-FFF2-40B4-BE49-F238E27FC236}">
                  <a16:creationId xmlns:a16="http://schemas.microsoft.com/office/drawing/2014/main" id="{23B74ED4-A724-A144-6CED-8AEC262BF96E}"/>
                </a:ext>
              </a:extLst>
            </p:cNvPr>
            <p:cNvSpPr txBox="1"/>
            <p:nvPr/>
          </p:nvSpPr>
          <p:spPr>
            <a:xfrm>
              <a:off x="31062967" y="28857825"/>
              <a:ext cx="3770816" cy="461665"/>
            </a:xfrm>
            <a:prstGeom prst="rect">
              <a:avLst/>
            </a:prstGeom>
            <a:noFill/>
          </p:spPr>
          <p:txBody>
            <a:bodyPr wrap="square">
              <a:spAutoFit/>
            </a:bodyPr>
            <a:lstStyle/>
            <a:p>
              <a:pPr algn="ctr"/>
              <a:r>
                <a:rPr lang="en-US" sz="2400" b="1" dirty="0">
                  <a:solidFill>
                    <a:srgbClr val="143156"/>
                  </a:solidFill>
                </a:rPr>
                <a:t>coco outdoor</a:t>
              </a:r>
              <a:endParaRPr lang="en-US" sz="2000" b="1" dirty="0">
                <a:solidFill>
                  <a:srgbClr val="143156"/>
                </a:solidFill>
              </a:endParaRPr>
            </a:p>
          </p:txBody>
        </p:sp>
        <p:sp>
          <p:nvSpPr>
            <p:cNvPr id="31" name="TextBox 30">
              <a:extLst>
                <a:ext uri="{FF2B5EF4-FFF2-40B4-BE49-F238E27FC236}">
                  <a16:creationId xmlns:a16="http://schemas.microsoft.com/office/drawing/2014/main" id="{E9CDF296-EA98-A66B-6E3F-4DB66F0B436B}"/>
                </a:ext>
              </a:extLst>
            </p:cNvPr>
            <p:cNvSpPr txBox="1"/>
            <p:nvPr/>
          </p:nvSpPr>
          <p:spPr>
            <a:xfrm>
              <a:off x="34920315" y="28857825"/>
              <a:ext cx="3780850" cy="461665"/>
            </a:xfrm>
            <a:prstGeom prst="rect">
              <a:avLst/>
            </a:prstGeom>
            <a:noFill/>
          </p:spPr>
          <p:txBody>
            <a:bodyPr wrap="square">
              <a:spAutoFit/>
            </a:bodyPr>
            <a:lstStyle/>
            <a:p>
              <a:pPr algn="ctr"/>
              <a:r>
                <a:rPr lang="en-US" sz="2400" b="1" dirty="0" err="1">
                  <a:solidFill>
                    <a:srgbClr val="143156"/>
                  </a:solidFill>
                </a:rPr>
                <a:t>segmentAnything</a:t>
              </a:r>
              <a:endParaRPr lang="en-US" sz="2000" b="1" dirty="0">
                <a:solidFill>
                  <a:srgbClr val="143156"/>
                </a:solidFill>
              </a:endParaRPr>
            </a:p>
          </p:txBody>
        </p:sp>
      </p:grpSp>
      <p:graphicFrame>
        <p:nvGraphicFramePr>
          <p:cNvPr id="119" name="Table 118">
            <a:extLst>
              <a:ext uri="{FF2B5EF4-FFF2-40B4-BE49-F238E27FC236}">
                <a16:creationId xmlns:a16="http://schemas.microsoft.com/office/drawing/2014/main" id="{C7E23658-88C2-17A0-DAFA-4F9042FB51E4}"/>
              </a:ext>
            </a:extLst>
          </p:cNvPr>
          <p:cNvGraphicFramePr>
            <a:graphicFrameLocks noGrp="1"/>
          </p:cNvGraphicFramePr>
          <p:nvPr>
            <p:extLst>
              <p:ext uri="{D42A27DB-BD31-4B8C-83A1-F6EECF244321}">
                <p14:modId xmlns:p14="http://schemas.microsoft.com/office/powerpoint/2010/main" val="49092893"/>
              </p:ext>
            </p:extLst>
          </p:nvPr>
        </p:nvGraphicFramePr>
        <p:xfrm>
          <a:off x="39298953" y="12586660"/>
          <a:ext cx="9716116" cy="10901680"/>
        </p:xfrm>
        <a:graphic>
          <a:graphicData uri="http://schemas.openxmlformats.org/drawingml/2006/table">
            <a:tbl>
              <a:tblPr firstRow="1" bandRow="1">
                <a:tableStyleId>{2D5ABB26-0587-4C30-8999-92F81FD0307C}</a:tableStyleId>
              </a:tblPr>
              <a:tblGrid>
                <a:gridCol w="1627800">
                  <a:extLst>
                    <a:ext uri="{9D8B030D-6E8A-4147-A177-3AD203B41FA5}">
                      <a16:colId xmlns:a16="http://schemas.microsoft.com/office/drawing/2014/main" val="2792867359"/>
                    </a:ext>
                  </a:extLst>
                </a:gridCol>
                <a:gridCol w="2730531">
                  <a:extLst>
                    <a:ext uri="{9D8B030D-6E8A-4147-A177-3AD203B41FA5}">
                      <a16:colId xmlns:a16="http://schemas.microsoft.com/office/drawing/2014/main" val="3210786875"/>
                    </a:ext>
                  </a:extLst>
                </a:gridCol>
                <a:gridCol w="1508123">
                  <a:extLst>
                    <a:ext uri="{9D8B030D-6E8A-4147-A177-3AD203B41FA5}">
                      <a16:colId xmlns:a16="http://schemas.microsoft.com/office/drawing/2014/main" val="2741811983"/>
                    </a:ext>
                  </a:extLst>
                </a:gridCol>
                <a:gridCol w="1924831">
                  <a:extLst>
                    <a:ext uri="{9D8B030D-6E8A-4147-A177-3AD203B41FA5}">
                      <a16:colId xmlns:a16="http://schemas.microsoft.com/office/drawing/2014/main" val="2016219635"/>
                    </a:ext>
                  </a:extLst>
                </a:gridCol>
                <a:gridCol w="1924831">
                  <a:extLst>
                    <a:ext uri="{9D8B030D-6E8A-4147-A177-3AD203B41FA5}">
                      <a16:colId xmlns:a16="http://schemas.microsoft.com/office/drawing/2014/main" val="2735227918"/>
                    </a:ext>
                  </a:extLst>
                </a:gridCol>
              </a:tblGrid>
              <a:tr h="0">
                <a:tc>
                  <a:txBody>
                    <a:bodyPr/>
                    <a:lstStyle/>
                    <a:p>
                      <a:pPr algn="ctr"/>
                      <a:r>
                        <a:rPr lang="en-US" sz="2400" b="1" dirty="0">
                          <a:latin typeface="+mn-lt"/>
                        </a:rPr>
                        <a:t>Transform </a:t>
                      </a:r>
                      <a:r>
                        <a:rPr lang="en-US" sz="2400" b="0" dirty="0">
                          <a:latin typeface="+mn-lt"/>
                        </a:rPr>
                        <a:t>(median      # samples)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Dataset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Actually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Practically pass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a:latin typeface="+mn-lt"/>
                        </a:rPr>
                        <a:t>% Intersect Region Of Interest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30367075"/>
                  </a:ext>
                </a:extLst>
              </a:tr>
              <a:tr h="0">
                <a:tc rowSpan="11">
                  <a:txBody>
                    <a:bodyPr/>
                    <a:lstStyle/>
                    <a:p>
                      <a:pPr algn="ctr"/>
                      <a:r>
                        <a:rPr lang="en-US" sz="2800" b="1" dirty="0">
                          <a:latin typeface="+mn-lt"/>
                        </a:rPr>
                        <a:t>Wavelet </a:t>
                      </a:r>
                      <a:r>
                        <a:rPr lang="en-US" sz="2800" b="0" dirty="0">
                          <a:latin typeface="+mn-lt"/>
                        </a:rPr>
                        <a:t>(5.8e5)</a:t>
                      </a:r>
                      <a:endParaRPr sz="2800" b="0" dirty="0">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57.1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42.9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96.4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4742094"/>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13.9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86.1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73.6</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0328"/>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4.7</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48.4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46.9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80706"/>
                  </a:ext>
                </a:extLst>
              </a:tr>
              <a:tr h="0">
                <a:tc vMerge="1">
                  <a:txBody>
                    <a:bodyPr/>
                    <a:lstStyle/>
                    <a:p>
                      <a:endParaRPr lang="en-US"/>
                    </a:p>
                  </a:txBody>
                  <a:tcPr/>
                </a:tc>
                <a:tc>
                  <a:txBody>
                    <a:bodyPr/>
                    <a:lstStyle/>
                    <a:p>
                      <a:pPr algn="ctr" fontAlgn="b">
                        <a:buNone/>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23.4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60.9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71.4</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70373022"/>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coco indoor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33.3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784423"/>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coco outdoor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28.1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20.8</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053470"/>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err="1">
                          <a:solidFill>
                            <a:srgbClr val="000000"/>
                          </a:solidFill>
                          <a:effectLst/>
                          <a:latin typeface="+mn-lt"/>
                        </a:rPr>
                        <a:t>segmentAnything</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60.2</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36.1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519067"/>
                  </a:ext>
                </a:extLst>
              </a:tr>
              <a:tr h="0">
                <a:tc vMerge="1">
                  <a:txBody>
                    <a:bodyPr/>
                    <a:lstStyle/>
                    <a:p>
                      <a:endParaRPr lang="en-US"/>
                    </a:p>
                  </a:txBody>
                  <a:tcPr/>
                </a:tc>
                <a:tc>
                  <a:txBody>
                    <a:bodyPr/>
                    <a:lstStyle/>
                    <a:p>
                      <a:pPr algn="ctr" fontAlgn="b">
                        <a:buNone/>
                      </a:pPr>
                      <a:r>
                        <a:rPr lang="en-US" sz="28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25.0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38.7</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30.3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684988755"/>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syntheticMRI2D</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2.8</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66.7</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400" dirty="0">
                          <a:effectLst/>
                          <a:latin typeface="+mn-lt"/>
                        </a:rPr>
                        <a:t>47.2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19455"/>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sz="2400" b="0" i="0" u="none" strike="noStrike" dirty="0">
                          <a:solidFill>
                            <a:srgbClr val="000000"/>
                          </a:solidFill>
                          <a:effectLst/>
                          <a:latin typeface="+mn-lt"/>
                        </a:rPr>
                        <a:t>syntheticMRI3D</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6.1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53.1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57.1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1273361"/>
                  </a:ext>
                </a:extLst>
              </a:tr>
              <a:tr h="0">
                <a:tc vMerge="1">
                  <a:txBody>
                    <a:bodyPr/>
                    <a:lstStyle/>
                    <a:p>
                      <a:pPr algn="ctr"/>
                      <a:endParaRPr sz="20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Medical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4.1</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51.2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497732709"/>
                  </a:ext>
                </a:extLst>
              </a:tr>
              <a:tr h="0">
                <a:tc rowSpan="4">
                  <a:txBody>
                    <a:bodyPr/>
                    <a:lstStyle/>
                    <a:p>
                      <a:pPr algn="ctr" fontAlgn="b">
                        <a:buNone/>
                      </a:pPr>
                      <a:r>
                        <a:rPr lang="en-US" sz="2800" b="1" i="0" u="none" strike="noStrike" dirty="0">
                          <a:solidFill>
                            <a:srgbClr val="000000"/>
                          </a:solidFill>
                          <a:effectLst/>
                          <a:latin typeface="+mn-lt"/>
                        </a:rPr>
                        <a:t>Fourier </a:t>
                      </a:r>
                      <a:r>
                        <a:rPr lang="en-US" sz="2800" b="0" i="0" u="none" strike="noStrike" dirty="0">
                          <a:solidFill>
                            <a:srgbClr val="000000"/>
                          </a:solidFill>
                          <a:effectLst/>
                          <a:latin typeface="+mn-lt"/>
                        </a:rPr>
                        <a:t>(5.5e5)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90.9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9.1</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100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344834"/>
                  </a:ext>
                </a:extLst>
              </a:tr>
              <a:tr h="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93.2</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70.5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882508"/>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100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5449249"/>
                  </a:ext>
                </a:extLst>
              </a:tr>
              <a:tr h="0">
                <a:tc v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34.2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64.2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75.8</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116865"/>
                  </a:ext>
                </a:extLst>
              </a:tr>
              <a:tr h="0">
                <a:tc rowSpan="8">
                  <a:txBody>
                    <a:bodyPr/>
                    <a:lstStyle/>
                    <a:p>
                      <a:pPr algn="ctr" fontAlgn="b">
                        <a:buNone/>
                      </a:pPr>
                      <a:r>
                        <a:rPr lang="en-US" sz="2800" b="1" i="0" u="none" strike="noStrike" dirty="0">
                          <a:solidFill>
                            <a:srgbClr val="000000"/>
                          </a:solidFill>
                          <a:effectLst/>
                          <a:latin typeface="+mn-lt"/>
                        </a:rPr>
                        <a:t>Learned </a:t>
                      </a:r>
                      <a:r>
                        <a:rPr lang="en-US" sz="2800" b="0" i="0" u="none" strike="noStrike" dirty="0">
                          <a:solidFill>
                            <a:srgbClr val="000000"/>
                          </a:solidFill>
                          <a:effectLst/>
                          <a:latin typeface="+mn-lt"/>
                        </a:rPr>
                        <a:t>(4.8e8)</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pastis</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85.7</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74.3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368209"/>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agriVision</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78.3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53.3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255672"/>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spaceNet</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42.9</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46.4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192603"/>
                  </a:ext>
                </a:extLst>
              </a:tr>
              <a:tr h="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389120" rtl="0" eaLnBrk="1" fontAlgn="b" latinLnBrk="0" hangingPunct="1">
                        <a:lnSpc>
                          <a:spcPct val="100000"/>
                        </a:lnSpc>
                        <a:spcBef>
                          <a:spcPts val="0"/>
                        </a:spcBef>
                        <a:spcAft>
                          <a:spcPts val="0"/>
                        </a:spcAft>
                        <a:buClrTx/>
                        <a:buSzTx/>
                        <a:buFontTx/>
                        <a:buNone/>
                        <a:tabLst/>
                        <a:defRPr/>
                      </a:pPr>
                      <a:r>
                        <a:rPr lang="en-US" sz="2800" b="1" i="0" u="none" strike="noStrike" dirty="0">
                          <a:solidFill>
                            <a:srgbClr val="000000"/>
                          </a:solidFill>
                          <a:effectLst/>
                          <a:latin typeface="+mn-lt"/>
                        </a:rPr>
                        <a:t>Remote sensing</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66.9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55.6</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CD6"/>
                    </a:solidFill>
                  </a:tcPr>
                </a:tc>
                <a:extLst>
                  <a:ext uri="{0D108BD9-81ED-4DB2-BD59-A6C34878D82A}">
                    <a16:rowId xmlns:a16="http://schemas.microsoft.com/office/drawing/2014/main" val="3834107748"/>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coco indoor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56.5</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40.3</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384935"/>
                  </a:ext>
                </a:extLst>
              </a:tr>
              <a:tr h="0">
                <a:tc vMerge="1">
                  <a:txBody>
                    <a:bodyPr/>
                    <a:lstStyle/>
                    <a:p>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a:solidFill>
                            <a:srgbClr val="000000"/>
                          </a:solidFill>
                          <a:effectLst/>
                          <a:latin typeface="+mn-lt"/>
                        </a:rPr>
                        <a:t>coco outdoor</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59.4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26.6</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8642609"/>
                  </a:ext>
                </a:extLst>
              </a:tr>
              <a:tr h="0">
                <a:tc vMerge="1">
                  <a:txBody>
                    <a:bodyPr/>
                    <a:lstStyle/>
                    <a:p>
                      <a:endParaRPr dirty="0"/>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400" b="0" i="0" u="none" strike="noStrike" dirty="0" err="1">
                          <a:solidFill>
                            <a:srgbClr val="000000"/>
                          </a:solidFill>
                          <a:effectLst/>
                          <a:latin typeface="+mn-lt"/>
                        </a:rPr>
                        <a:t>segmentAnything</a:t>
                      </a:r>
                      <a:endParaRPr lang="en-US" sz="2400" b="0" i="0" u="none" strike="noStrike" dirty="0">
                        <a:solidFill>
                          <a:srgbClr val="000000"/>
                        </a:solidFill>
                        <a:effectLst/>
                        <a:latin typeface="+mn-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a:solidFill>
                            <a:srgbClr val="000000"/>
                          </a:solidFill>
                          <a:effectLst/>
                          <a:latin typeface="+mn-lt"/>
                        </a:rPr>
                        <a:t>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73.4</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US" sz="2400" b="0" i="0" u="none" strike="noStrike" dirty="0">
                          <a:solidFill>
                            <a:srgbClr val="000000"/>
                          </a:solidFill>
                          <a:effectLst/>
                          <a:latin typeface="+mn-lt"/>
                        </a:rPr>
                        <a:t>50</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9607054"/>
                  </a:ext>
                </a:extLst>
              </a:tr>
              <a:tr h="0">
                <a:tc v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2800" b="1" i="0" u="none" strike="noStrike" dirty="0">
                          <a:solidFill>
                            <a:srgbClr val="000000"/>
                          </a:solidFill>
                          <a:effectLst/>
                          <a:latin typeface="+mn-lt"/>
                        </a:rPr>
                        <a:t>Natural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0.0</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63.2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800" b="1" dirty="0">
                          <a:effectLst/>
                          <a:latin typeface="+mn-lt"/>
                        </a:rPr>
                        <a:t>38.9</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60857908"/>
                  </a:ext>
                </a:extLst>
              </a:tr>
              <a:tr h="0">
                <a:tc gridSpan="2">
                  <a:txBody>
                    <a:bodyPr/>
                    <a:lstStyle/>
                    <a:p>
                      <a:pPr algn="ctr" fontAlgn="b">
                        <a:buNone/>
                      </a:pPr>
                      <a:r>
                        <a:rPr lang="en-US" sz="2800" b="1" i="0" u="none" strike="noStrike" dirty="0">
                          <a:solidFill>
                            <a:srgbClr val="000000"/>
                          </a:solidFill>
                          <a:effectLst/>
                          <a:latin typeface="+mn-lt"/>
                        </a:rPr>
                        <a:t>Overall</a:t>
                      </a: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hMerge="1">
                  <a:txBody>
                    <a:bodyPr/>
                    <a:lstStyle/>
                    <a:p>
                      <a:pPr algn="ctr" fontAlgn="b">
                        <a:buNone/>
                      </a:pPr>
                      <a:endParaRPr lang="en-US" sz="2000" b="1"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15.5</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56.3</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2800" b="1" dirty="0">
                          <a:effectLst/>
                          <a:latin typeface="+mn-lt"/>
                        </a:rPr>
                        <a:t>50.2</a:t>
                      </a:r>
                    </a:p>
                  </a:txBody>
                  <a:tcPr marL="50800" marR="50800" marT="25400" marB="2540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288505"/>
                  </a:ext>
                </a:extLst>
              </a:tr>
            </a:tbl>
          </a:graphicData>
        </a:graphic>
      </p:graphicFrame>
      <p:sp>
        <p:nvSpPr>
          <p:cNvPr id="123" name="TextBox 122">
            <a:extLst>
              <a:ext uri="{FF2B5EF4-FFF2-40B4-BE49-F238E27FC236}">
                <a16:creationId xmlns:a16="http://schemas.microsoft.com/office/drawing/2014/main" id="{0C41F30C-758C-92A7-399F-133A3EDDCA02}"/>
              </a:ext>
            </a:extLst>
          </p:cNvPr>
          <p:cNvSpPr txBox="1"/>
          <p:nvPr/>
        </p:nvSpPr>
        <p:spPr>
          <a:xfrm>
            <a:off x="39270061" y="29385394"/>
            <a:ext cx="6807680" cy="3108543"/>
          </a:xfrm>
          <a:prstGeom prst="rect">
            <a:avLst/>
          </a:prstGeom>
          <a:noFill/>
        </p:spPr>
        <p:txBody>
          <a:bodyPr wrap="square">
            <a:spAutoFit/>
          </a:bodyPr>
          <a:lstStyle/>
          <a:p>
            <a:pPr marL="457200" indent="-457200">
              <a:buFont typeface="Arial" panose="020B0604020202020204" pitchFamily="34" charset="0"/>
              <a:buChar char="•"/>
            </a:pPr>
            <a:r>
              <a:rPr lang="en-US" sz="2800" dirty="0"/>
              <a:t>Extending the established empirical framework to different parameter regimes (e.g. power law tails), different representations (Gabor). </a:t>
            </a:r>
          </a:p>
          <a:p>
            <a:pPr marL="457200" indent="-457200">
              <a:buFont typeface="Arial" panose="020B0604020202020204" pitchFamily="34" charset="0"/>
              <a:buChar char="•"/>
            </a:pPr>
            <a:r>
              <a:rPr lang="en-US" sz="2800" dirty="0"/>
              <a:t>Studying the stability of posterior inference to model misspecification (within and outside the family of priors).</a:t>
            </a:r>
          </a:p>
        </p:txBody>
      </p:sp>
      <p:sp>
        <p:nvSpPr>
          <p:cNvPr id="146" name="TextBox 145">
            <a:extLst>
              <a:ext uri="{FF2B5EF4-FFF2-40B4-BE49-F238E27FC236}">
                <a16:creationId xmlns:a16="http://schemas.microsoft.com/office/drawing/2014/main" id="{3FCE9DFE-BCB9-EB02-7FBB-44C610DD31AE}"/>
              </a:ext>
            </a:extLst>
          </p:cNvPr>
          <p:cNvSpPr txBox="1"/>
          <p:nvPr/>
        </p:nvSpPr>
        <p:spPr>
          <a:xfrm>
            <a:off x="39110172" y="28687556"/>
            <a:ext cx="6979283" cy="707886"/>
          </a:xfrm>
          <a:prstGeom prst="rect">
            <a:avLst/>
          </a:prstGeom>
          <a:noFill/>
        </p:spPr>
        <p:txBody>
          <a:bodyPr wrap="square" rtlCol="0">
            <a:spAutoFit/>
          </a:bodyPr>
          <a:lstStyle/>
          <a:p>
            <a:pPr algn="ctr"/>
            <a:r>
              <a:rPr lang="en-US" sz="4000" b="1" dirty="0">
                <a:solidFill>
                  <a:srgbClr val="143156"/>
                </a:solidFill>
              </a:rPr>
              <a:t>Next Steps</a:t>
            </a:r>
          </a:p>
        </p:txBody>
      </p:sp>
      <p:sp>
        <p:nvSpPr>
          <p:cNvPr id="147" name="TextBox 146">
            <a:extLst>
              <a:ext uri="{FF2B5EF4-FFF2-40B4-BE49-F238E27FC236}">
                <a16:creationId xmlns:a16="http://schemas.microsoft.com/office/drawing/2014/main" id="{6A26D129-B6DB-7467-40F4-FB0EDEA13D70}"/>
              </a:ext>
            </a:extLst>
          </p:cNvPr>
          <p:cNvSpPr txBox="1"/>
          <p:nvPr/>
        </p:nvSpPr>
        <p:spPr>
          <a:xfrm>
            <a:off x="14055302" y="11009198"/>
            <a:ext cx="20699086" cy="523220"/>
          </a:xfrm>
          <a:prstGeom prst="rect">
            <a:avLst/>
          </a:prstGeom>
          <a:noFill/>
        </p:spPr>
        <p:txBody>
          <a:bodyPr wrap="square">
            <a:spAutoFit/>
          </a:bodyPr>
          <a:lstStyle/>
          <a:p>
            <a:pPr algn="ctr"/>
            <a:r>
              <a:rPr lang="en-US" sz="2800" b="1" dirty="0"/>
              <a:t>Fig. 4</a:t>
            </a:r>
            <a:r>
              <a:rPr lang="en-US" sz="2800" dirty="0"/>
              <a:t>. Data augmentation model justifying groupings of coefficients into blocks (layers/bands)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C15DF0-4AB0-204E-D27C-5102B4CEAE65}"/>
                  </a:ext>
                </a:extLst>
              </p:cNvPr>
              <p:cNvSpPr txBox="1"/>
              <p:nvPr/>
            </p:nvSpPr>
            <p:spPr>
              <a:xfrm>
                <a:off x="16548100" y="2947997"/>
                <a:ext cx="2895600" cy="830997"/>
              </a:xfrm>
              <a:prstGeom prst="rect">
                <a:avLst/>
              </a:prstGeom>
              <a:noFill/>
            </p:spPr>
            <p:txBody>
              <a:bodyPr wrap="square" rtlCol="0">
                <a:spAutoFit/>
              </a:bodyPr>
              <a:lstStyle/>
              <a:p>
                <a:pPr algn="ctr"/>
                <a:r>
                  <a:rPr lang="en-US" sz="2400" dirty="0"/>
                  <a:t>Sampled Image</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18" name="TextBox 17">
                <a:extLst>
                  <a:ext uri="{FF2B5EF4-FFF2-40B4-BE49-F238E27FC236}">
                    <a16:creationId xmlns:a16="http://schemas.microsoft.com/office/drawing/2014/main" id="{DDC15DF0-4AB0-204E-D27C-5102B4CEAE65}"/>
                  </a:ext>
                </a:extLst>
              </p:cNvPr>
              <p:cNvSpPr txBox="1">
                <a:spLocks noRot="1" noChangeAspect="1" noMove="1" noResize="1" noEditPoints="1" noAdjustHandles="1" noChangeArrowheads="1" noChangeShapeType="1" noTextEdit="1"/>
              </p:cNvSpPr>
              <p:nvPr/>
            </p:nvSpPr>
            <p:spPr>
              <a:xfrm>
                <a:off x="16548100" y="2947997"/>
                <a:ext cx="2895600" cy="830997"/>
              </a:xfrm>
              <a:prstGeom prst="rect">
                <a:avLst/>
              </a:prstGeom>
              <a:blipFill>
                <a:blip r:embed="rId40"/>
                <a:stretch>
                  <a:fillRect t="-5882" b="-441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B05D872-BC7C-EC88-8AA2-42AE03FC31F0}"/>
              </a:ext>
            </a:extLst>
          </p:cNvPr>
          <p:cNvSpPr txBox="1"/>
          <p:nvPr/>
        </p:nvSpPr>
        <p:spPr>
          <a:xfrm>
            <a:off x="31864299" y="2947997"/>
            <a:ext cx="2870201" cy="461665"/>
          </a:xfrm>
          <a:prstGeom prst="rect">
            <a:avLst/>
          </a:prstGeom>
          <a:noFill/>
        </p:spPr>
        <p:txBody>
          <a:bodyPr wrap="square" rtlCol="0">
            <a:spAutoFit/>
          </a:bodyPr>
          <a:lstStyle/>
          <a:p>
            <a:pPr algn="ctr"/>
            <a:r>
              <a:rPr lang="en-US" sz="2400" dirty="0">
                <a:ea typeface="Cambria Math" panose="02040503050406030204" pitchFamily="18" charset="0"/>
              </a:rPr>
              <a:t>Observable</a:t>
            </a:r>
            <a:endParaRPr lang="en-US" sz="2400" dirty="0">
              <a:latin typeface="Cambria Math" panose="02040503050406030204" pitchFamily="18" charset="0"/>
            </a:endParaRPr>
          </a:p>
        </p:txBody>
      </p:sp>
      <p:cxnSp>
        <p:nvCxnSpPr>
          <p:cNvPr id="33" name="Straight Arrow Connector 32">
            <a:extLst>
              <a:ext uri="{FF2B5EF4-FFF2-40B4-BE49-F238E27FC236}">
                <a16:creationId xmlns:a16="http://schemas.microsoft.com/office/drawing/2014/main" id="{7737AD55-BE96-7C80-A4FE-513B8816EB83}"/>
              </a:ext>
            </a:extLst>
          </p:cNvPr>
          <p:cNvCxnSpPr>
            <a:cxnSpLocks/>
          </p:cNvCxnSpPr>
          <p:nvPr/>
        </p:nvCxnSpPr>
        <p:spPr>
          <a:xfrm flipV="1">
            <a:off x="17173737" y="4591008"/>
            <a:ext cx="2042092" cy="148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7ACF9B34-0D35-7EFC-E653-DBD1FE17DC24}"/>
              </a:ext>
            </a:extLst>
          </p:cNvPr>
          <p:cNvCxnSpPr>
            <a:cxnSpLocks/>
          </p:cNvCxnSpPr>
          <p:nvPr/>
        </p:nvCxnSpPr>
        <p:spPr>
          <a:xfrm flipH="1">
            <a:off x="19560122" y="4901046"/>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FF0CA0-3C9C-5B15-BABA-77017C6F9D69}"/>
                  </a:ext>
                </a:extLst>
              </p:cNvPr>
              <p:cNvSpPr txBox="1"/>
              <p:nvPr/>
            </p:nvSpPr>
            <p:spPr>
              <a:xfrm>
                <a:off x="20171136" y="4164196"/>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36" name="TextBox 35">
                <a:extLst>
                  <a:ext uri="{FF2B5EF4-FFF2-40B4-BE49-F238E27FC236}">
                    <a16:creationId xmlns:a16="http://schemas.microsoft.com/office/drawing/2014/main" id="{2AFF0CA0-3C9C-5B15-BABA-77017C6F9D69}"/>
                  </a:ext>
                </a:extLst>
              </p:cNvPr>
              <p:cNvSpPr txBox="1">
                <a:spLocks noRot="1" noChangeAspect="1" noMove="1" noResize="1" noEditPoints="1" noAdjustHandles="1" noChangeArrowheads="1" noChangeShapeType="1" noTextEdit="1"/>
              </p:cNvSpPr>
              <p:nvPr/>
            </p:nvSpPr>
            <p:spPr>
              <a:xfrm>
                <a:off x="20171136" y="4164196"/>
                <a:ext cx="669842" cy="461665"/>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AB262B-6920-74A7-5AF5-69BC174DA2EE}"/>
                  </a:ext>
                </a:extLst>
              </p:cNvPr>
              <p:cNvSpPr txBox="1"/>
              <p:nvPr/>
            </p:nvSpPr>
            <p:spPr>
              <a:xfrm>
                <a:off x="20271418" y="4945774"/>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37" name="TextBox 36">
                <a:extLst>
                  <a:ext uri="{FF2B5EF4-FFF2-40B4-BE49-F238E27FC236}">
                    <a16:creationId xmlns:a16="http://schemas.microsoft.com/office/drawing/2014/main" id="{77AB262B-6920-74A7-5AF5-69BC174DA2EE}"/>
                  </a:ext>
                </a:extLst>
              </p:cNvPr>
              <p:cNvSpPr txBox="1">
                <a:spLocks noRot="1" noChangeAspect="1" noMove="1" noResize="1" noEditPoints="1" noAdjustHandles="1" noChangeArrowheads="1" noChangeShapeType="1" noTextEdit="1"/>
              </p:cNvSpPr>
              <p:nvPr/>
            </p:nvSpPr>
            <p:spPr>
              <a:xfrm>
                <a:off x="20271418" y="4945774"/>
                <a:ext cx="669842" cy="470000"/>
              </a:xfrm>
              <a:prstGeom prst="rect">
                <a:avLst/>
              </a:prstGeom>
              <a:blipFill>
                <a:blip r:embed="rId42"/>
                <a:stretch>
                  <a:fillRect l="-1818" r="-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92182B-FFED-B2D8-C4A5-0A8B252E1C67}"/>
                  </a:ext>
                </a:extLst>
              </p:cNvPr>
              <p:cNvSpPr txBox="1"/>
              <p:nvPr/>
            </p:nvSpPr>
            <p:spPr>
              <a:xfrm>
                <a:off x="24536400" y="4153651"/>
                <a:ext cx="7175500" cy="461665"/>
              </a:xfrm>
              <a:prstGeom prst="rect">
                <a:avLst/>
              </a:prstGeom>
              <a:noFill/>
            </p:spPr>
            <p:txBody>
              <a:bodyPr wrap="square" rtlCol="0">
                <a:spAutoFit/>
              </a:bodyPr>
              <a:lstStyle/>
              <a:p>
                <a:pPr algn="ctr"/>
                <a14:m>
                  <m:oMath xmlns:m="http://schemas.openxmlformats.org/officeDocument/2006/math">
                    <m:r>
                      <a:rPr lang="en-US" sz="2400" i="1">
                        <a:solidFill>
                          <a:srgbClr val="4EA72E"/>
                        </a:solidFill>
                        <a:latin typeface="Cambria Math" panose="02040503050406030204" pitchFamily="18" charset="0"/>
                        <a:ea typeface="Cambria Math" panose="02040503050406030204" pitchFamily="18" charset="0"/>
                      </a:rPr>
                      <m:t>+ </m:t>
                    </m:r>
                  </m:oMath>
                </a14:m>
                <a:r>
                  <a:rPr lang="en-US" sz="2400" dirty="0">
                    <a:solidFill>
                      <a:srgbClr val="4EA72E"/>
                    </a:solidFill>
                    <a:ea typeface="Cambria Math" panose="02040503050406030204" pitchFamily="18" charset="0"/>
                  </a:rPr>
                  <a:t>Measurement noise</a:t>
                </a:r>
                <a14:m>
                  <m:oMath xmlns:m="http://schemas.openxmlformats.org/officeDocument/2006/math">
                    <m:r>
                      <a:rPr lang="en-US" sz="2400" i="1">
                        <a:solidFill>
                          <a:srgbClr val="4EA72E"/>
                        </a:solidFill>
                        <a:latin typeface="Cambria Math" panose="02040503050406030204" pitchFamily="18" charset="0"/>
                        <a:ea typeface="Cambria Math" panose="02040503050406030204" pitchFamily="18" charset="0"/>
                      </a:rPr>
                      <m:t> </m:t>
                    </m:r>
                    <m:r>
                      <a:rPr lang="en-US" sz="2400" i="1">
                        <a:solidFill>
                          <a:srgbClr val="4EA72E"/>
                        </a:solidFill>
                        <a:latin typeface="Cambria Math" panose="02040503050406030204" pitchFamily="18" charset="0"/>
                        <a:ea typeface="Cambria Math" panose="02040503050406030204" pitchFamily="18" charset="0"/>
                      </a:rPr>
                      <m:t>𝜀</m:t>
                    </m:r>
                  </m:oMath>
                </a14:m>
                <a:endParaRPr lang="en-US" sz="2400" dirty="0">
                  <a:solidFill>
                    <a:srgbClr val="4EA72E"/>
                  </a:solidFill>
                </a:endParaRPr>
              </a:p>
            </p:txBody>
          </p:sp>
        </mc:Choice>
        <mc:Fallback xmlns="">
          <p:sp>
            <p:nvSpPr>
              <p:cNvPr id="39" name="TextBox 38">
                <a:extLst>
                  <a:ext uri="{FF2B5EF4-FFF2-40B4-BE49-F238E27FC236}">
                    <a16:creationId xmlns:a16="http://schemas.microsoft.com/office/drawing/2014/main" id="{2D92182B-FFED-B2D8-C4A5-0A8B252E1C67}"/>
                  </a:ext>
                </a:extLst>
              </p:cNvPr>
              <p:cNvSpPr txBox="1">
                <a:spLocks noRot="1" noChangeAspect="1" noMove="1" noResize="1" noEditPoints="1" noAdjustHandles="1" noChangeArrowheads="1" noChangeShapeType="1" noTextEdit="1"/>
              </p:cNvSpPr>
              <p:nvPr/>
            </p:nvSpPr>
            <p:spPr>
              <a:xfrm>
                <a:off x="24536400" y="4153651"/>
                <a:ext cx="7175500" cy="461665"/>
              </a:xfrm>
              <a:prstGeom prst="rect">
                <a:avLst/>
              </a:prstGeom>
              <a:blipFill>
                <a:blip r:embed="rId43"/>
                <a:stretch>
                  <a:fillRect t="-10526" b="-2894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8992931-08E4-D853-DE70-1A83D416EB84}"/>
              </a:ext>
            </a:extLst>
          </p:cNvPr>
          <p:cNvSpPr txBox="1"/>
          <p:nvPr/>
        </p:nvSpPr>
        <p:spPr>
          <a:xfrm>
            <a:off x="26218503" y="4960242"/>
            <a:ext cx="3641791" cy="461665"/>
          </a:xfrm>
          <a:prstGeom prst="rect">
            <a:avLst/>
          </a:prstGeom>
          <a:noFill/>
        </p:spPr>
        <p:txBody>
          <a:bodyPr wrap="square" rtlCol="0">
            <a:spAutoFit/>
          </a:bodyPr>
          <a:lstStyle/>
          <a:p>
            <a:pPr algn="ctr"/>
            <a:r>
              <a:rPr lang="en-US" sz="2400" dirty="0">
                <a:solidFill>
                  <a:srgbClr val="145A7A"/>
                </a:solidFill>
              </a:rPr>
              <a:t>*Full Bayesian Pipeline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D16ED7-E4C7-FF1A-FB46-14D6E0572844}"/>
                  </a:ext>
                </a:extLst>
              </p:cNvPr>
              <p:cNvSpPr txBox="1"/>
              <p:nvPr/>
            </p:nvSpPr>
            <p:spPr>
              <a:xfrm>
                <a:off x="31826200" y="6003207"/>
                <a:ext cx="2908300" cy="472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oMath>
                  </m:oMathPara>
                </a14:m>
                <a:endParaRPr lang="en-US" sz="2400" dirty="0"/>
              </a:p>
            </p:txBody>
          </p:sp>
        </mc:Choice>
        <mc:Fallback xmlns="">
          <p:sp>
            <p:nvSpPr>
              <p:cNvPr id="42" name="TextBox 41">
                <a:extLst>
                  <a:ext uri="{FF2B5EF4-FFF2-40B4-BE49-F238E27FC236}">
                    <a16:creationId xmlns:a16="http://schemas.microsoft.com/office/drawing/2014/main" id="{BCD16ED7-E4C7-FF1A-FB46-14D6E0572844}"/>
                  </a:ext>
                </a:extLst>
              </p:cNvPr>
              <p:cNvSpPr txBox="1">
                <a:spLocks noRot="1" noChangeAspect="1" noMove="1" noResize="1" noEditPoints="1" noAdjustHandles="1" noChangeArrowheads="1" noChangeShapeType="1" noTextEdit="1"/>
              </p:cNvSpPr>
              <p:nvPr/>
            </p:nvSpPr>
            <p:spPr>
              <a:xfrm>
                <a:off x="31826200" y="6003207"/>
                <a:ext cx="2908300" cy="472758"/>
              </a:xfrm>
              <a:prstGeom prst="rect">
                <a:avLst/>
              </a:prstGeom>
              <a:blipFill>
                <a:blip r:embed="rId44"/>
                <a:stretch>
                  <a:fillRect t="-7792"/>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0D00BCE7-0242-3954-688E-077C33AA9B18}"/>
              </a:ext>
            </a:extLst>
          </p:cNvPr>
          <p:cNvSpPr txBox="1"/>
          <p:nvPr/>
        </p:nvSpPr>
        <p:spPr>
          <a:xfrm>
            <a:off x="29641800" y="9044340"/>
            <a:ext cx="2197100" cy="830997"/>
          </a:xfrm>
          <a:prstGeom prst="rect">
            <a:avLst/>
          </a:prstGeom>
          <a:noFill/>
        </p:spPr>
        <p:txBody>
          <a:bodyPr wrap="square" rtlCol="0">
            <a:spAutoFit/>
          </a:bodyPr>
          <a:lstStyle/>
          <a:p>
            <a:pPr algn="ctr"/>
            <a:r>
              <a:rPr lang="en-US" sz="2400" dirty="0">
                <a:solidFill>
                  <a:schemeClr val="accent6"/>
                </a:solidFill>
              </a:rPr>
              <a:t>Make Observation</a:t>
            </a:r>
          </a:p>
        </p:txBody>
      </p:sp>
      <p:sp>
        <p:nvSpPr>
          <p:cNvPr id="53" name="TextBox 52">
            <a:extLst>
              <a:ext uri="{FF2B5EF4-FFF2-40B4-BE49-F238E27FC236}">
                <a16:creationId xmlns:a16="http://schemas.microsoft.com/office/drawing/2014/main" id="{208F5157-42EA-E9EB-7BE0-F69B94C56501}"/>
              </a:ext>
            </a:extLst>
          </p:cNvPr>
          <p:cNvSpPr txBox="1"/>
          <p:nvPr/>
        </p:nvSpPr>
        <p:spPr>
          <a:xfrm>
            <a:off x="24523699" y="6252007"/>
            <a:ext cx="2296509" cy="830997"/>
          </a:xfrm>
          <a:prstGeom prst="rect">
            <a:avLst/>
          </a:prstGeom>
          <a:noFill/>
        </p:spPr>
        <p:txBody>
          <a:bodyPr wrap="square" rtlCol="0">
            <a:spAutoFit/>
          </a:bodyPr>
          <a:lstStyle/>
          <a:p>
            <a:pPr algn="ctr"/>
            <a:r>
              <a:rPr lang="en-US" sz="2400" dirty="0">
                <a:solidFill>
                  <a:schemeClr val="accent6"/>
                </a:solidFill>
              </a:rPr>
              <a:t>Data Augmentation</a:t>
            </a:r>
          </a:p>
        </p:txBody>
      </p:sp>
      <p:sp>
        <p:nvSpPr>
          <p:cNvPr id="59" name="TextBox 58">
            <a:extLst>
              <a:ext uri="{FF2B5EF4-FFF2-40B4-BE49-F238E27FC236}">
                <a16:creationId xmlns:a16="http://schemas.microsoft.com/office/drawing/2014/main" id="{C6F695FE-F3CC-DB24-D5F9-DBE474647AA9}"/>
              </a:ext>
            </a:extLst>
          </p:cNvPr>
          <p:cNvSpPr txBox="1"/>
          <p:nvPr/>
        </p:nvSpPr>
        <p:spPr>
          <a:xfrm>
            <a:off x="22075521" y="6340669"/>
            <a:ext cx="1197450" cy="1569660"/>
          </a:xfrm>
          <a:prstGeom prst="rect">
            <a:avLst/>
          </a:prstGeom>
          <a:noFill/>
        </p:spPr>
        <p:txBody>
          <a:bodyPr wrap="square" rtlCol="0">
            <a:spAutoFit/>
          </a:bodyPr>
          <a:lstStyle/>
          <a:p>
            <a:pPr algn="ctr"/>
            <a:r>
              <a:rPr lang="en-US" sz="2400" dirty="0">
                <a:solidFill>
                  <a:srgbClr val="145A7A"/>
                </a:solidFill>
              </a:rPr>
              <a:t>*Inverse Data Augmentation</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F26F60C-0505-574D-95E0-B78FBF653077}"/>
                  </a:ext>
                </a:extLst>
              </p:cNvPr>
              <p:cNvSpPr txBox="1"/>
              <p:nvPr/>
            </p:nvSpPr>
            <p:spPr>
              <a:xfrm>
                <a:off x="21666200" y="8277315"/>
                <a:ext cx="2815485" cy="830997"/>
              </a:xfrm>
              <a:prstGeom prst="rect">
                <a:avLst/>
              </a:prstGeom>
              <a:noFill/>
            </p:spPr>
            <p:txBody>
              <a:bodyPr wrap="square" rtlCol="0">
                <a:spAutoFit/>
              </a:bodyPr>
              <a:lstStyle/>
              <a:p>
                <a:pPr algn="ctr"/>
                <a:r>
                  <a:rPr lang="en-US" sz="2400" dirty="0">
                    <a:ea typeface="Cambria Math" panose="02040503050406030204" pitchFamily="18" charset="0"/>
                  </a:rPr>
                  <a:t>Augmented Image</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 ~ </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𝑝</m:t>
                          </m:r>
                        </m:e>
                      </m:acc>
                    </m:oMath>
                  </m:oMathPara>
                </a14:m>
                <a:endParaRPr lang="en-US" sz="2400" dirty="0"/>
              </a:p>
            </p:txBody>
          </p:sp>
        </mc:Choice>
        <mc:Fallback xmlns="">
          <p:sp>
            <p:nvSpPr>
              <p:cNvPr id="61" name="TextBox 60">
                <a:extLst>
                  <a:ext uri="{FF2B5EF4-FFF2-40B4-BE49-F238E27FC236}">
                    <a16:creationId xmlns:a16="http://schemas.microsoft.com/office/drawing/2014/main" id="{4F26F60C-0505-574D-95E0-B78FBF653077}"/>
                  </a:ext>
                </a:extLst>
              </p:cNvPr>
              <p:cNvSpPr txBox="1">
                <a:spLocks noRot="1" noChangeAspect="1" noMove="1" noResize="1" noEditPoints="1" noAdjustHandles="1" noChangeArrowheads="1" noChangeShapeType="1" noTextEdit="1"/>
              </p:cNvSpPr>
              <p:nvPr/>
            </p:nvSpPr>
            <p:spPr>
              <a:xfrm>
                <a:off x="21666200" y="8277315"/>
                <a:ext cx="2815485" cy="830997"/>
              </a:xfrm>
              <a:prstGeom prst="rect">
                <a:avLst/>
              </a:prstGeom>
              <a:blipFill>
                <a:blip r:embed="rId45"/>
                <a:stretch>
                  <a:fillRect t="-5147" b="-441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92357EAB-4DFE-8F75-30CA-307CC3DF8501}"/>
              </a:ext>
            </a:extLst>
          </p:cNvPr>
          <p:cNvSpPr txBox="1"/>
          <p:nvPr/>
        </p:nvSpPr>
        <p:spPr>
          <a:xfrm>
            <a:off x="19443700" y="8804534"/>
            <a:ext cx="2197100" cy="830997"/>
          </a:xfrm>
          <a:prstGeom prst="rect">
            <a:avLst/>
          </a:prstGeom>
          <a:noFill/>
        </p:spPr>
        <p:txBody>
          <a:bodyPr wrap="square" rtlCol="0">
            <a:spAutoFit/>
          </a:bodyPr>
          <a:lstStyle/>
          <a:p>
            <a:pPr algn="ctr"/>
            <a:r>
              <a:rPr lang="en-US" sz="2400" dirty="0">
                <a:solidFill>
                  <a:schemeClr val="accent6"/>
                </a:solidFill>
              </a:rPr>
              <a:t>Image Augmentation</a:t>
            </a:r>
          </a:p>
        </p:txBody>
      </p:sp>
      <p:sp>
        <p:nvSpPr>
          <p:cNvPr id="72" name="TextBox 71">
            <a:extLst>
              <a:ext uri="{FF2B5EF4-FFF2-40B4-BE49-F238E27FC236}">
                <a16:creationId xmlns:a16="http://schemas.microsoft.com/office/drawing/2014/main" id="{207178DD-FB95-5F77-1635-64A39BE1B1CF}"/>
              </a:ext>
            </a:extLst>
          </p:cNvPr>
          <p:cNvSpPr txBox="1"/>
          <p:nvPr/>
        </p:nvSpPr>
        <p:spPr>
          <a:xfrm>
            <a:off x="19456400" y="10153316"/>
            <a:ext cx="2209799" cy="830997"/>
          </a:xfrm>
          <a:prstGeom prst="rect">
            <a:avLst/>
          </a:prstGeom>
          <a:noFill/>
        </p:spPr>
        <p:txBody>
          <a:bodyPr wrap="square" rtlCol="0">
            <a:spAutoFit/>
          </a:bodyPr>
          <a:lstStyle/>
          <a:p>
            <a:pPr algn="ctr"/>
            <a:r>
              <a:rPr lang="en-US" sz="2400" dirty="0">
                <a:solidFill>
                  <a:srgbClr val="145A7A"/>
                </a:solidFill>
              </a:rPr>
              <a:t>Inverse Image Augmentation</a:t>
            </a:r>
          </a:p>
        </p:txBody>
      </p:sp>
      <p:sp>
        <p:nvSpPr>
          <p:cNvPr id="73" name="TextBox 72">
            <a:extLst>
              <a:ext uri="{FF2B5EF4-FFF2-40B4-BE49-F238E27FC236}">
                <a16:creationId xmlns:a16="http://schemas.microsoft.com/office/drawing/2014/main" id="{743AAF1B-2BC7-7674-BF59-A52548EC04DE}"/>
              </a:ext>
            </a:extLst>
          </p:cNvPr>
          <p:cNvSpPr txBox="1"/>
          <p:nvPr/>
        </p:nvSpPr>
        <p:spPr>
          <a:xfrm>
            <a:off x="14051827" y="4606048"/>
            <a:ext cx="2429298" cy="523220"/>
          </a:xfrm>
          <a:prstGeom prst="rect">
            <a:avLst/>
          </a:prstGeom>
          <a:noFill/>
        </p:spPr>
        <p:txBody>
          <a:bodyPr wrap="square" rtlCol="0">
            <a:spAutoFit/>
          </a:bodyPr>
          <a:lstStyle/>
          <a:p>
            <a:pPr algn="ctr"/>
            <a:r>
              <a:rPr lang="en-US" sz="2800" dirty="0"/>
              <a:t>Ideal Model</a:t>
            </a:r>
          </a:p>
        </p:txBody>
      </p:sp>
      <p:sp>
        <p:nvSpPr>
          <p:cNvPr id="77" name="TextBox 76">
            <a:extLst>
              <a:ext uri="{FF2B5EF4-FFF2-40B4-BE49-F238E27FC236}">
                <a16:creationId xmlns:a16="http://schemas.microsoft.com/office/drawing/2014/main" id="{0433E9DB-7AF9-A40C-DEE0-F6FA85B3F38B}"/>
              </a:ext>
            </a:extLst>
          </p:cNvPr>
          <p:cNvSpPr txBox="1"/>
          <p:nvPr/>
        </p:nvSpPr>
        <p:spPr>
          <a:xfrm>
            <a:off x="14048353" y="6746315"/>
            <a:ext cx="2429298" cy="954107"/>
          </a:xfrm>
          <a:prstGeom prst="rect">
            <a:avLst/>
          </a:prstGeom>
          <a:noFill/>
        </p:spPr>
        <p:txBody>
          <a:bodyPr wrap="square" rtlCol="0">
            <a:spAutoFit/>
          </a:bodyPr>
          <a:lstStyle/>
          <a:p>
            <a:pPr algn="ctr"/>
            <a:r>
              <a:rPr lang="en-US" sz="2800" dirty="0"/>
              <a:t>Augmentation post hoc</a:t>
            </a:r>
          </a:p>
        </p:txBody>
      </p:sp>
      <p:cxnSp>
        <p:nvCxnSpPr>
          <p:cNvPr id="157" name="Straight Arrow Connector 156">
            <a:extLst>
              <a:ext uri="{FF2B5EF4-FFF2-40B4-BE49-F238E27FC236}">
                <a16:creationId xmlns:a16="http://schemas.microsoft.com/office/drawing/2014/main" id="{7013FB92-8F01-B6C8-A89B-687B8A6C8123}"/>
              </a:ext>
            </a:extLst>
          </p:cNvPr>
          <p:cNvCxnSpPr>
            <a:cxnSpLocks/>
          </p:cNvCxnSpPr>
          <p:nvPr/>
        </p:nvCxnSpPr>
        <p:spPr>
          <a:xfrm>
            <a:off x="24450111" y="4651093"/>
            <a:ext cx="7261789"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83" name="TextBox 82">
            <a:extLst>
              <a:ext uri="{FF2B5EF4-FFF2-40B4-BE49-F238E27FC236}">
                <a16:creationId xmlns:a16="http://schemas.microsoft.com/office/drawing/2014/main" id="{2CE1E31A-6211-C3DD-9AEF-5D9B41D5286D}"/>
              </a:ext>
            </a:extLst>
          </p:cNvPr>
          <p:cNvSpPr txBox="1"/>
          <p:nvPr/>
        </p:nvSpPr>
        <p:spPr>
          <a:xfrm>
            <a:off x="14055302" y="9774669"/>
            <a:ext cx="2431583" cy="954107"/>
          </a:xfrm>
          <a:prstGeom prst="rect">
            <a:avLst/>
          </a:prstGeom>
          <a:noFill/>
        </p:spPr>
        <p:txBody>
          <a:bodyPr wrap="square" rtlCol="0">
            <a:spAutoFit/>
          </a:bodyPr>
          <a:lstStyle/>
          <a:p>
            <a:pPr algn="ctr"/>
            <a:r>
              <a:rPr lang="en-US" sz="2800" dirty="0"/>
              <a:t>Augmentation ante hoc</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8E40CA-730A-F903-9814-DB26CBDC779A}"/>
                  </a:ext>
                </a:extLst>
              </p:cNvPr>
              <p:cNvSpPr txBox="1"/>
              <p:nvPr/>
            </p:nvSpPr>
            <p:spPr>
              <a:xfrm>
                <a:off x="31877001" y="3359169"/>
                <a:ext cx="2844800" cy="461665"/>
              </a:xfrm>
              <a:prstGeom prst="rect">
                <a:avLst/>
              </a:prstGeom>
              <a:noFill/>
            </p:spPr>
            <p:txBody>
              <a:bodyPr wrap="square">
                <a:spAutoFit/>
              </a:bodyPr>
              <a:lstStyle/>
              <a:p>
                <a:pPr defTabSz="868413">
                  <a:defRPr/>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𝑌</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ℱ</m:t>
                      </m:r>
                      <m:r>
                        <a:rPr lang="en-US" sz="2400" i="1">
                          <a:solidFill>
                            <a:prstClr val="black"/>
                          </a:solidFill>
                          <a:latin typeface="Cambria Math" panose="02040503050406030204" pitchFamily="18" charset="0"/>
                          <a:ea typeface="Cambria Math" panose="02040503050406030204" pitchFamily="18" charset="0"/>
                        </a:rPr>
                        <m:t>𝑥</m:t>
                      </m:r>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𝜀</m:t>
                      </m:r>
                    </m:oMath>
                  </m:oMathPara>
                </a14:m>
                <a:endParaRPr lang="en-US" sz="2400" dirty="0">
                  <a:solidFill>
                    <a:prstClr val="black"/>
                  </a:solidFill>
                  <a:latin typeface="Aptos" panose="02110004020202020204"/>
                </a:endParaRPr>
              </a:p>
            </p:txBody>
          </p:sp>
        </mc:Choice>
        <mc:Fallback xmlns="">
          <p:sp>
            <p:nvSpPr>
              <p:cNvPr id="84" name="TextBox 83">
                <a:extLst>
                  <a:ext uri="{FF2B5EF4-FFF2-40B4-BE49-F238E27FC236}">
                    <a16:creationId xmlns:a16="http://schemas.microsoft.com/office/drawing/2014/main" id="{828E40CA-730A-F903-9814-DB26CBDC779A}"/>
                  </a:ext>
                </a:extLst>
              </p:cNvPr>
              <p:cNvSpPr txBox="1">
                <a:spLocks noRot="1" noChangeAspect="1" noMove="1" noResize="1" noEditPoints="1" noAdjustHandles="1" noChangeArrowheads="1" noChangeShapeType="1" noTextEdit="1"/>
              </p:cNvSpPr>
              <p:nvPr/>
            </p:nvSpPr>
            <p:spPr>
              <a:xfrm>
                <a:off x="31877001" y="3359169"/>
                <a:ext cx="2844800" cy="461665"/>
              </a:xfrm>
              <a:prstGeom prst="rect">
                <a:avLst/>
              </a:prstGeom>
              <a:blipFill>
                <a:blip r:embed="rId46"/>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0BC11E48-8186-E672-FDE6-FCF6053032E6}"/>
              </a:ext>
            </a:extLst>
          </p:cNvPr>
          <p:cNvCxnSpPr>
            <a:cxnSpLocks/>
          </p:cNvCxnSpPr>
          <p:nvPr/>
        </p:nvCxnSpPr>
        <p:spPr>
          <a:xfrm>
            <a:off x="19191890" y="4651093"/>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3" name="TextBox 172">
            <a:extLst>
              <a:ext uri="{FF2B5EF4-FFF2-40B4-BE49-F238E27FC236}">
                <a16:creationId xmlns:a16="http://schemas.microsoft.com/office/drawing/2014/main" id="{D77000D7-B9D4-302C-9B72-C0C87938F2F6}"/>
              </a:ext>
            </a:extLst>
          </p:cNvPr>
          <p:cNvSpPr txBox="1"/>
          <p:nvPr/>
        </p:nvSpPr>
        <p:spPr>
          <a:xfrm>
            <a:off x="29616400" y="6259142"/>
            <a:ext cx="2197100" cy="830997"/>
          </a:xfrm>
          <a:prstGeom prst="rect">
            <a:avLst/>
          </a:prstGeom>
          <a:noFill/>
        </p:spPr>
        <p:txBody>
          <a:bodyPr wrap="square" rtlCol="0">
            <a:spAutoFit/>
          </a:bodyPr>
          <a:lstStyle/>
          <a:p>
            <a:pPr algn="ctr"/>
            <a:r>
              <a:rPr lang="en-US" sz="2400" dirty="0">
                <a:solidFill>
                  <a:schemeClr val="accent6"/>
                </a:solidFill>
              </a:rPr>
              <a:t>Make Observation</a:t>
            </a:r>
          </a:p>
        </p:txBody>
      </p:sp>
      <p:cxnSp>
        <p:nvCxnSpPr>
          <p:cNvPr id="174" name="Straight Arrow Connector 173">
            <a:extLst>
              <a:ext uri="{FF2B5EF4-FFF2-40B4-BE49-F238E27FC236}">
                <a16:creationId xmlns:a16="http://schemas.microsoft.com/office/drawing/2014/main" id="{65D501A9-A5F4-238D-EDAF-14A5EB1B60FD}"/>
              </a:ext>
            </a:extLst>
          </p:cNvPr>
          <p:cNvCxnSpPr>
            <a:cxnSpLocks/>
          </p:cNvCxnSpPr>
          <p:nvPr/>
        </p:nvCxnSpPr>
        <p:spPr>
          <a:xfrm flipH="1">
            <a:off x="29746117" y="7367734"/>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321D80A-B5B5-6AC8-657B-AF366520054E}"/>
              </a:ext>
            </a:extLst>
          </p:cNvPr>
          <p:cNvCxnSpPr>
            <a:cxnSpLocks/>
          </p:cNvCxnSpPr>
          <p:nvPr/>
        </p:nvCxnSpPr>
        <p:spPr>
          <a:xfrm>
            <a:off x="29390585" y="7117781"/>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79" name="Straight Arrow Connector 178">
            <a:extLst>
              <a:ext uri="{FF2B5EF4-FFF2-40B4-BE49-F238E27FC236}">
                <a16:creationId xmlns:a16="http://schemas.microsoft.com/office/drawing/2014/main" id="{29698937-D516-C3A3-EE99-8223DBD18B9D}"/>
              </a:ext>
            </a:extLst>
          </p:cNvPr>
          <p:cNvCxnSpPr>
            <a:cxnSpLocks/>
          </p:cNvCxnSpPr>
          <p:nvPr/>
        </p:nvCxnSpPr>
        <p:spPr>
          <a:xfrm flipH="1">
            <a:off x="19560122" y="10025932"/>
            <a:ext cx="255279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7AE32E7E-0285-232B-E394-2C7A7660F97A}"/>
              </a:ext>
            </a:extLst>
          </p:cNvPr>
          <p:cNvCxnSpPr>
            <a:cxnSpLocks/>
          </p:cNvCxnSpPr>
          <p:nvPr/>
        </p:nvCxnSpPr>
        <p:spPr>
          <a:xfrm>
            <a:off x="19130608" y="9775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6" name="TextBox 175">
            <a:extLst>
              <a:ext uri="{FF2B5EF4-FFF2-40B4-BE49-F238E27FC236}">
                <a16:creationId xmlns:a16="http://schemas.microsoft.com/office/drawing/2014/main" id="{A7BA2384-9C8B-C8BE-5B71-6A315C01775E}"/>
              </a:ext>
            </a:extLst>
          </p:cNvPr>
          <p:cNvSpPr txBox="1"/>
          <p:nvPr/>
        </p:nvSpPr>
        <p:spPr>
          <a:xfrm>
            <a:off x="29579521" y="7413999"/>
            <a:ext cx="2209800" cy="830997"/>
          </a:xfrm>
          <a:prstGeom prst="rect">
            <a:avLst/>
          </a:prstGeom>
          <a:noFill/>
        </p:spPr>
        <p:txBody>
          <a:bodyPr wrap="square" rtlCol="0">
            <a:spAutoFit/>
          </a:bodyPr>
          <a:lstStyle/>
          <a:p>
            <a:pPr algn="ctr"/>
            <a:r>
              <a:rPr lang="en-US" sz="2400" dirty="0">
                <a:solidFill>
                  <a:srgbClr val="145A7A"/>
                </a:solidFill>
              </a:rPr>
              <a:t>Full Bayesian Pipeline</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86DFA07-E2B4-CF95-0CE9-5EDF932086F9}"/>
                  </a:ext>
                </a:extLst>
              </p:cNvPr>
              <p:cNvSpPr txBox="1"/>
              <p:nvPr/>
            </p:nvSpPr>
            <p:spPr>
              <a:xfrm>
                <a:off x="21628100" y="3049597"/>
                <a:ext cx="2921000" cy="830997"/>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86" name="TextBox 85">
                <a:extLst>
                  <a:ext uri="{FF2B5EF4-FFF2-40B4-BE49-F238E27FC236}">
                    <a16:creationId xmlns:a16="http://schemas.microsoft.com/office/drawing/2014/main" id="{E86DFA07-E2B4-CF95-0CE9-5EDF932086F9}"/>
                  </a:ext>
                </a:extLst>
              </p:cNvPr>
              <p:cNvSpPr txBox="1">
                <a:spLocks noRot="1" noChangeAspect="1" noMove="1" noResize="1" noEditPoints="1" noAdjustHandles="1" noChangeArrowheads="1" noChangeShapeType="1" noTextEdit="1"/>
              </p:cNvSpPr>
              <p:nvPr/>
            </p:nvSpPr>
            <p:spPr>
              <a:xfrm>
                <a:off x="21628100" y="3049597"/>
                <a:ext cx="2921000" cy="830997"/>
              </a:xfrm>
              <a:prstGeom prst="rect">
                <a:avLst/>
              </a:prstGeom>
              <a:blipFill>
                <a:blip r:embed="rId47"/>
                <a:stretch>
                  <a:fillRect t="-5109" b="-4380"/>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F182F230-2177-6B18-C590-A6AABE2FF468}"/>
              </a:ext>
            </a:extLst>
          </p:cNvPr>
          <p:cNvCxnSpPr>
            <a:cxnSpLocks/>
          </p:cNvCxnSpPr>
          <p:nvPr/>
        </p:nvCxnSpPr>
        <p:spPr>
          <a:xfrm flipH="1">
            <a:off x="24688800" y="4901046"/>
            <a:ext cx="732755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3E330F83-FCFA-B3A6-A39A-933BCE61BA88}"/>
              </a:ext>
            </a:extLst>
          </p:cNvPr>
          <p:cNvCxnSpPr>
            <a:cxnSpLocks/>
          </p:cNvCxnSpPr>
          <p:nvPr/>
        </p:nvCxnSpPr>
        <p:spPr>
          <a:xfrm flipH="1">
            <a:off x="29771517" y="101529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96C2B595-64A9-E8AF-F0C3-C2367C309E89}"/>
              </a:ext>
            </a:extLst>
          </p:cNvPr>
          <p:cNvCxnSpPr>
            <a:cxnSpLocks/>
          </p:cNvCxnSpPr>
          <p:nvPr/>
        </p:nvCxnSpPr>
        <p:spPr>
          <a:xfrm>
            <a:off x="29415985" y="9902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2849A72-55D3-7A0B-07D8-6EF95665D62C}"/>
                  </a:ext>
                </a:extLst>
              </p:cNvPr>
              <p:cNvSpPr txBox="1"/>
              <p:nvPr/>
            </p:nvSpPr>
            <p:spPr>
              <a:xfrm>
                <a:off x="31851600" y="8566006"/>
                <a:ext cx="2895600" cy="472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oMath>
                  </m:oMathPara>
                </a14:m>
                <a:endParaRPr lang="en-US" sz="2400" dirty="0"/>
              </a:p>
            </p:txBody>
          </p:sp>
        </mc:Choice>
        <mc:Fallback xmlns="">
          <p:sp>
            <p:nvSpPr>
              <p:cNvPr id="148" name="TextBox 147">
                <a:extLst>
                  <a:ext uri="{FF2B5EF4-FFF2-40B4-BE49-F238E27FC236}">
                    <a16:creationId xmlns:a16="http://schemas.microsoft.com/office/drawing/2014/main" id="{22849A72-55D3-7A0B-07D8-6EF95665D62C}"/>
                  </a:ext>
                </a:extLst>
              </p:cNvPr>
              <p:cNvSpPr txBox="1">
                <a:spLocks noRot="1" noChangeAspect="1" noMove="1" noResize="1" noEditPoints="1" noAdjustHandles="1" noChangeArrowheads="1" noChangeShapeType="1" noTextEdit="1"/>
              </p:cNvSpPr>
              <p:nvPr/>
            </p:nvSpPr>
            <p:spPr>
              <a:xfrm>
                <a:off x="31851600" y="8566006"/>
                <a:ext cx="2895600" cy="472758"/>
              </a:xfrm>
              <a:prstGeom prst="rect">
                <a:avLst/>
              </a:prstGeom>
              <a:blipFill>
                <a:blip r:embed="rId48"/>
                <a:stretch>
                  <a:fillRect t="-7692"/>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F57922CE-E89A-E294-A665-31EBB9AACB93}"/>
              </a:ext>
            </a:extLst>
          </p:cNvPr>
          <p:cNvSpPr txBox="1"/>
          <p:nvPr/>
        </p:nvSpPr>
        <p:spPr>
          <a:xfrm>
            <a:off x="29604921" y="10199197"/>
            <a:ext cx="2209800" cy="830997"/>
          </a:xfrm>
          <a:prstGeom prst="rect">
            <a:avLst/>
          </a:prstGeom>
          <a:noFill/>
        </p:spPr>
        <p:txBody>
          <a:bodyPr wrap="square" rtlCol="0">
            <a:spAutoFit/>
          </a:bodyPr>
          <a:lstStyle/>
          <a:p>
            <a:pPr algn="ctr"/>
            <a:r>
              <a:rPr lang="en-US" sz="2400" dirty="0">
                <a:solidFill>
                  <a:srgbClr val="145A7A"/>
                </a:solidFill>
              </a:rPr>
              <a:t>Full Bayesian Pipeline</a:t>
            </a:r>
          </a:p>
        </p:txBody>
      </p:sp>
      <p:cxnSp>
        <p:nvCxnSpPr>
          <p:cNvPr id="181" name="Straight Arrow Connector 180">
            <a:extLst>
              <a:ext uri="{FF2B5EF4-FFF2-40B4-BE49-F238E27FC236}">
                <a16:creationId xmlns:a16="http://schemas.microsoft.com/office/drawing/2014/main" id="{350357AB-0E27-64CC-2666-1398C0C89125}"/>
              </a:ext>
            </a:extLst>
          </p:cNvPr>
          <p:cNvCxnSpPr>
            <a:cxnSpLocks/>
          </p:cNvCxnSpPr>
          <p:nvPr/>
        </p:nvCxnSpPr>
        <p:spPr>
          <a:xfrm flipH="1">
            <a:off x="24710540" y="73843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2A03D1CA-65F7-B552-D947-41BC0569F7AE}"/>
              </a:ext>
            </a:extLst>
          </p:cNvPr>
          <p:cNvCxnSpPr>
            <a:cxnSpLocks/>
          </p:cNvCxnSpPr>
          <p:nvPr/>
        </p:nvCxnSpPr>
        <p:spPr>
          <a:xfrm>
            <a:off x="24342308" y="71343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3" name="Straight Arrow Connector 182">
            <a:extLst>
              <a:ext uri="{FF2B5EF4-FFF2-40B4-BE49-F238E27FC236}">
                <a16:creationId xmlns:a16="http://schemas.microsoft.com/office/drawing/2014/main" id="{0A0F3DFB-0AED-0523-AFA2-239A4558857D}"/>
              </a:ext>
            </a:extLst>
          </p:cNvPr>
          <p:cNvCxnSpPr>
            <a:cxnSpLocks/>
          </p:cNvCxnSpPr>
          <p:nvPr/>
        </p:nvCxnSpPr>
        <p:spPr>
          <a:xfrm flipH="1">
            <a:off x="24706448" y="10025932"/>
            <a:ext cx="261407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82DBF0C1-A81B-2B90-39D5-11E320E0AC1A}"/>
              </a:ext>
            </a:extLst>
          </p:cNvPr>
          <p:cNvCxnSpPr>
            <a:cxnSpLocks/>
          </p:cNvCxnSpPr>
          <p:nvPr/>
        </p:nvCxnSpPr>
        <p:spPr>
          <a:xfrm>
            <a:off x="24338216" y="9775979"/>
            <a:ext cx="2296510"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85" name="TextBox 184">
            <a:extLst>
              <a:ext uri="{FF2B5EF4-FFF2-40B4-BE49-F238E27FC236}">
                <a16:creationId xmlns:a16="http://schemas.microsoft.com/office/drawing/2014/main" id="{2E0DFE00-6599-3ED7-288A-43DC8B26187E}"/>
              </a:ext>
            </a:extLst>
          </p:cNvPr>
          <p:cNvSpPr txBox="1"/>
          <p:nvPr/>
        </p:nvSpPr>
        <p:spPr>
          <a:xfrm>
            <a:off x="24532032" y="7434842"/>
            <a:ext cx="2296509" cy="830997"/>
          </a:xfrm>
          <a:prstGeom prst="rect">
            <a:avLst/>
          </a:prstGeom>
          <a:noFill/>
        </p:spPr>
        <p:txBody>
          <a:bodyPr wrap="square" rtlCol="0">
            <a:spAutoFit/>
          </a:bodyPr>
          <a:lstStyle/>
          <a:p>
            <a:pPr algn="ctr"/>
            <a:r>
              <a:rPr lang="en-US" sz="2400" dirty="0">
                <a:solidFill>
                  <a:srgbClr val="156082"/>
                </a:solidFill>
              </a:rPr>
              <a:t>*Inverse Data Augmentation</a:t>
            </a:r>
          </a:p>
        </p:txBody>
      </p:sp>
      <p:pic>
        <p:nvPicPr>
          <p:cNvPr id="87" name="Picture 86" descr="A group of people in graduation gowns and caps&#10;&#10;AI-generated content may be incorrect.">
            <a:extLst>
              <a:ext uri="{FF2B5EF4-FFF2-40B4-BE49-F238E27FC236}">
                <a16:creationId xmlns:a16="http://schemas.microsoft.com/office/drawing/2014/main" id="{FE7AEEA6-EDFD-02A2-F2BC-A31AAE853E3B}"/>
              </a:ext>
            </a:extLst>
          </p:cNvPr>
          <p:cNvPicPr>
            <a:picLocks noChangeAspect="1"/>
          </p:cNvPicPr>
          <p:nvPr/>
        </p:nvPicPr>
        <p:blipFill>
          <a:blip r:embed="rId49"/>
          <a:stretch>
            <a:fillRect/>
          </a:stretch>
        </p:blipFill>
        <p:spPr>
          <a:xfrm>
            <a:off x="16557101" y="3842498"/>
            <a:ext cx="2884496" cy="1922996"/>
          </a:xfrm>
          <a:prstGeom prst="rect">
            <a:avLst/>
          </a:prstGeom>
        </p:spPr>
      </p:pic>
      <p:pic>
        <p:nvPicPr>
          <p:cNvPr id="90" name="Picture 89" descr="A group of people in graduation caps and gowns&#10;&#10;AI-generated content may be incorrect.">
            <a:extLst>
              <a:ext uri="{FF2B5EF4-FFF2-40B4-BE49-F238E27FC236}">
                <a16:creationId xmlns:a16="http://schemas.microsoft.com/office/drawing/2014/main" id="{74507704-E28F-BAB5-2D53-110E264674D1}"/>
              </a:ext>
            </a:extLst>
          </p:cNvPr>
          <p:cNvPicPr>
            <a:picLocks noChangeAspect="1"/>
          </p:cNvPicPr>
          <p:nvPr/>
        </p:nvPicPr>
        <p:blipFill>
          <a:blip r:embed="rId50"/>
          <a:stretch>
            <a:fillRect/>
          </a:stretch>
        </p:blipFill>
        <p:spPr>
          <a:xfrm>
            <a:off x="21650675" y="9028498"/>
            <a:ext cx="2884496" cy="1922996"/>
          </a:xfrm>
          <a:prstGeom prst="rect">
            <a:avLst/>
          </a:prstGeom>
        </p:spPr>
      </p:pic>
      <p:pic>
        <p:nvPicPr>
          <p:cNvPr id="93" name="Picture 92" descr="A group of people in graduation gowns and caps&#10;&#10;AI-generated content may be incorrect.">
            <a:extLst>
              <a:ext uri="{FF2B5EF4-FFF2-40B4-BE49-F238E27FC236}">
                <a16:creationId xmlns:a16="http://schemas.microsoft.com/office/drawing/2014/main" id="{39A3A015-397F-A32E-AA24-D2C16F5C84EC}"/>
              </a:ext>
            </a:extLst>
          </p:cNvPr>
          <p:cNvPicPr>
            <a:picLocks noChangeAspect="1"/>
          </p:cNvPicPr>
          <p:nvPr/>
        </p:nvPicPr>
        <p:blipFill>
          <a:blip r:embed="rId49"/>
          <a:stretch>
            <a:fillRect/>
          </a:stretch>
        </p:blipFill>
        <p:spPr>
          <a:xfrm>
            <a:off x="16557101" y="9028498"/>
            <a:ext cx="2884496" cy="1922996"/>
          </a:xfrm>
          <a:prstGeom prst="rect">
            <a:avLst/>
          </a:prstGeom>
        </p:spPr>
      </p:pic>
      <p:pic>
        <p:nvPicPr>
          <p:cNvPr id="94" name="Picture 93">
            <a:extLst>
              <a:ext uri="{FF2B5EF4-FFF2-40B4-BE49-F238E27FC236}">
                <a16:creationId xmlns:a16="http://schemas.microsoft.com/office/drawing/2014/main" id="{B2338C81-2BB7-8C48-6FAE-73E37F2C1C49}"/>
              </a:ext>
            </a:extLst>
          </p:cNvPr>
          <p:cNvPicPr>
            <a:picLocks noChangeAspect="1"/>
          </p:cNvPicPr>
          <p:nvPr/>
        </p:nvPicPr>
        <p:blipFill>
          <a:blip r:embed="rId51"/>
          <a:stretch>
            <a:fillRect/>
          </a:stretch>
        </p:blipFill>
        <p:spPr>
          <a:xfrm>
            <a:off x="21631582" y="3831060"/>
            <a:ext cx="2903589" cy="1934434"/>
          </a:xfrm>
          <a:prstGeom prst="rect">
            <a:avLst/>
          </a:prstGeom>
        </p:spPr>
      </p:pic>
      <p:pic>
        <p:nvPicPr>
          <p:cNvPr id="95" name="Picture 94" descr="A group of people in graduation gowns&#10;&#10;AI-generated content may be incorrect.">
            <a:extLst>
              <a:ext uri="{FF2B5EF4-FFF2-40B4-BE49-F238E27FC236}">
                <a16:creationId xmlns:a16="http://schemas.microsoft.com/office/drawing/2014/main" id="{3CD3B16D-1F31-A00A-4B42-23BFB36145E4}"/>
              </a:ext>
            </a:extLst>
          </p:cNvPr>
          <p:cNvPicPr>
            <a:picLocks noChangeAspect="1"/>
          </p:cNvPicPr>
          <p:nvPr/>
        </p:nvPicPr>
        <p:blipFill>
          <a:blip r:embed="rId52"/>
          <a:stretch>
            <a:fillRect/>
          </a:stretch>
        </p:blipFill>
        <p:spPr>
          <a:xfrm>
            <a:off x="31856916" y="6442498"/>
            <a:ext cx="2884496" cy="1921715"/>
          </a:xfrm>
          <a:prstGeom prst="rect">
            <a:avLst/>
          </a:prstGeom>
        </p:spPr>
      </p:pic>
      <p:pic>
        <p:nvPicPr>
          <p:cNvPr id="111" name="Picture 110" descr="A group of people in graduation gowns and caps&#10;&#10;AI-generated content may be incorrect.">
            <a:extLst>
              <a:ext uri="{FF2B5EF4-FFF2-40B4-BE49-F238E27FC236}">
                <a16:creationId xmlns:a16="http://schemas.microsoft.com/office/drawing/2014/main" id="{BE2659EE-8BA8-218D-38DC-D060B33F6807}"/>
              </a:ext>
            </a:extLst>
          </p:cNvPr>
          <p:cNvPicPr>
            <a:picLocks noChangeAspect="1"/>
          </p:cNvPicPr>
          <p:nvPr/>
        </p:nvPicPr>
        <p:blipFill>
          <a:blip r:embed="rId49"/>
          <a:stretch>
            <a:fillRect/>
          </a:stretch>
        </p:blipFill>
        <p:spPr>
          <a:xfrm>
            <a:off x="16557101" y="6435498"/>
            <a:ext cx="2884496" cy="1922996"/>
          </a:xfrm>
          <a:prstGeom prst="rect">
            <a:avLst/>
          </a:prstGeom>
        </p:spPr>
      </p:pic>
      <p:pic>
        <p:nvPicPr>
          <p:cNvPr id="112" name="Picture 111">
            <a:extLst>
              <a:ext uri="{FF2B5EF4-FFF2-40B4-BE49-F238E27FC236}">
                <a16:creationId xmlns:a16="http://schemas.microsoft.com/office/drawing/2014/main" id="{1B0F764D-9CF3-48D3-3E46-663B066349A2}"/>
              </a:ext>
            </a:extLst>
          </p:cNvPr>
          <p:cNvPicPr>
            <a:picLocks noChangeAspect="1"/>
          </p:cNvPicPr>
          <p:nvPr/>
        </p:nvPicPr>
        <p:blipFill>
          <a:blip r:embed="rId51"/>
          <a:stretch>
            <a:fillRect/>
          </a:stretch>
        </p:blipFill>
        <p:spPr>
          <a:xfrm>
            <a:off x="21631582" y="6429779"/>
            <a:ext cx="2903589" cy="1934434"/>
          </a:xfrm>
          <a:prstGeom prst="rect">
            <a:avLst/>
          </a:prstGeom>
        </p:spPr>
      </p:pic>
      <p:pic>
        <p:nvPicPr>
          <p:cNvPr id="116" name="Picture 115" descr="A group of people standing together&#10;&#10;AI-generated content may be incorrect.">
            <a:extLst>
              <a:ext uri="{FF2B5EF4-FFF2-40B4-BE49-F238E27FC236}">
                <a16:creationId xmlns:a16="http://schemas.microsoft.com/office/drawing/2014/main" id="{C67634F7-0599-05A8-2CA5-D7B5ED21B064}"/>
              </a:ext>
            </a:extLst>
          </p:cNvPr>
          <p:cNvPicPr>
            <a:picLocks noChangeAspect="1"/>
          </p:cNvPicPr>
          <p:nvPr/>
        </p:nvPicPr>
        <p:blipFill>
          <a:blip r:embed="rId53"/>
          <a:stretch>
            <a:fillRect/>
          </a:stretch>
        </p:blipFill>
        <p:spPr>
          <a:xfrm>
            <a:off x="31856917" y="3831060"/>
            <a:ext cx="2884495" cy="1921712"/>
          </a:xfrm>
          <a:prstGeom prst="rect">
            <a:avLst/>
          </a:prstGeom>
        </p:spPr>
      </p:pic>
      <p:pic>
        <p:nvPicPr>
          <p:cNvPr id="153" name="Picture 152" descr="A group of people in graduation gowns&#10;&#10;AI-generated content may be incorrect.">
            <a:extLst>
              <a:ext uri="{FF2B5EF4-FFF2-40B4-BE49-F238E27FC236}">
                <a16:creationId xmlns:a16="http://schemas.microsoft.com/office/drawing/2014/main" id="{DE2A6D82-6DDF-136E-9710-B986D8D710E0}"/>
              </a:ext>
            </a:extLst>
          </p:cNvPr>
          <p:cNvPicPr>
            <a:picLocks noChangeAspect="1"/>
          </p:cNvPicPr>
          <p:nvPr/>
        </p:nvPicPr>
        <p:blipFill>
          <a:blip r:embed="rId52"/>
          <a:stretch>
            <a:fillRect/>
          </a:stretch>
        </p:blipFill>
        <p:spPr>
          <a:xfrm>
            <a:off x="31856916" y="9028498"/>
            <a:ext cx="2884496" cy="1921715"/>
          </a:xfrm>
          <a:prstGeom prst="rect">
            <a:avLst/>
          </a:prstGeom>
        </p:spPr>
      </p:pic>
      <p:pic>
        <p:nvPicPr>
          <p:cNvPr id="129" name="Picture 128" descr="A group of people standing together&#10;&#10;AI-generated content may be incorrect.">
            <a:extLst>
              <a:ext uri="{FF2B5EF4-FFF2-40B4-BE49-F238E27FC236}">
                <a16:creationId xmlns:a16="http://schemas.microsoft.com/office/drawing/2014/main" id="{2505A3BC-35C8-0B18-6F4C-F3C8C7EA05F5}"/>
              </a:ext>
            </a:extLst>
          </p:cNvPr>
          <p:cNvPicPr>
            <a:picLocks noChangeAspect="1"/>
          </p:cNvPicPr>
          <p:nvPr/>
        </p:nvPicPr>
        <p:blipFill>
          <a:blip r:embed="rId54"/>
          <a:stretch>
            <a:fillRect/>
          </a:stretch>
        </p:blipFill>
        <p:spPr>
          <a:xfrm>
            <a:off x="26744249" y="9028498"/>
            <a:ext cx="2903589" cy="1934434"/>
          </a:xfrm>
          <a:prstGeom prst="rect">
            <a:avLst/>
          </a:prstGeom>
        </p:spPr>
      </p:pic>
      <p:pic>
        <p:nvPicPr>
          <p:cNvPr id="114" name="Picture 113" descr="A group of people standing together&#10;&#10;AI-generated content may be incorrect.">
            <a:extLst>
              <a:ext uri="{FF2B5EF4-FFF2-40B4-BE49-F238E27FC236}">
                <a16:creationId xmlns:a16="http://schemas.microsoft.com/office/drawing/2014/main" id="{E9797598-C334-EF9F-8316-2AC6A97B41DD}"/>
              </a:ext>
            </a:extLst>
          </p:cNvPr>
          <p:cNvPicPr>
            <a:picLocks noChangeAspect="1"/>
          </p:cNvPicPr>
          <p:nvPr/>
        </p:nvPicPr>
        <p:blipFill>
          <a:blip r:embed="rId54"/>
          <a:stretch>
            <a:fillRect/>
          </a:stretch>
        </p:blipFill>
        <p:spPr>
          <a:xfrm>
            <a:off x="26744249" y="6429779"/>
            <a:ext cx="2903589" cy="1934434"/>
          </a:xfrm>
          <a:prstGeom prst="rect">
            <a:avLst/>
          </a:prstGeom>
        </p:spPr>
      </p:pic>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7C57F86C-9044-5E8B-0A73-020826384C9C}"/>
                  </a:ext>
                </a:extLst>
              </p:cNvPr>
              <p:cNvSpPr txBox="1"/>
              <p:nvPr/>
            </p:nvSpPr>
            <p:spPr>
              <a:xfrm>
                <a:off x="25294976" y="9290824"/>
                <a:ext cx="6698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6"/>
                          </a:solidFill>
                          <a:latin typeface="Cambria Math" panose="02040503050406030204" pitchFamily="18" charset="0"/>
                          <a:ea typeface="Cambria Math" panose="02040503050406030204" pitchFamily="18" charset="0"/>
                        </a:rPr>
                        <m:t>𝓕</m:t>
                      </m:r>
                    </m:oMath>
                  </m:oMathPara>
                </a14:m>
                <a:endParaRPr lang="en-US" sz="2400" b="1" dirty="0">
                  <a:solidFill>
                    <a:schemeClr val="accent6"/>
                  </a:solidFill>
                </a:endParaRPr>
              </a:p>
            </p:txBody>
          </p:sp>
        </mc:Choice>
        <mc:Fallback xmlns="">
          <p:sp>
            <p:nvSpPr>
              <p:cNvPr id="189" name="TextBox 188">
                <a:extLst>
                  <a:ext uri="{FF2B5EF4-FFF2-40B4-BE49-F238E27FC236}">
                    <a16:creationId xmlns:a16="http://schemas.microsoft.com/office/drawing/2014/main" id="{7C57F86C-9044-5E8B-0A73-020826384C9C}"/>
                  </a:ext>
                </a:extLst>
              </p:cNvPr>
              <p:cNvSpPr txBox="1">
                <a:spLocks noRot="1" noChangeAspect="1" noMove="1" noResize="1" noEditPoints="1" noAdjustHandles="1" noChangeArrowheads="1" noChangeShapeType="1" noTextEdit="1"/>
              </p:cNvSpPr>
              <p:nvPr/>
            </p:nvSpPr>
            <p:spPr>
              <a:xfrm>
                <a:off x="25294976" y="9290824"/>
                <a:ext cx="669842" cy="461665"/>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66D7C4DC-E129-A03F-C4F4-B000C3AB1D1A}"/>
                  </a:ext>
                </a:extLst>
              </p:cNvPr>
              <p:cNvSpPr txBox="1"/>
              <p:nvPr/>
            </p:nvSpPr>
            <p:spPr>
              <a:xfrm>
                <a:off x="25294976" y="10019392"/>
                <a:ext cx="669842"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145A7A"/>
                              </a:solidFill>
                              <a:latin typeface="Cambria Math" panose="02040503050406030204" pitchFamily="18" charset="0"/>
                              <a:ea typeface="Cambria Math" panose="02040503050406030204" pitchFamily="18" charset="0"/>
                            </a:rPr>
                          </m:ctrlPr>
                        </m:sSupPr>
                        <m:e>
                          <m:r>
                            <a:rPr lang="en-US" sz="2400" b="1" i="1">
                              <a:solidFill>
                                <a:srgbClr val="145A7A"/>
                              </a:solidFill>
                              <a:latin typeface="Cambria Math" panose="02040503050406030204" pitchFamily="18" charset="0"/>
                              <a:ea typeface="Cambria Math" panose="02040503050406030204" pitchFamily="18" charset="0"/>
                            </a:rPr>
                            <m:t>𝓕</m:t>
                          </m:r>
                        </m:e>
                        <m:sup>
                          <m:r>
                            <a:rPr lang="en-US" sz="2400" b="1" i="1">
                              <a:solidFill>
                                <a:srgbClr val="145A7A"/>
                              </a:solidFill>
                              <a:latin typeface="Cambria Math" panose="02040503050406030204" pitchFamily="18" charset="0"/>
                              <a:ea typeface="Cambria Math" panose="02040503050406030204" pitchFamily="18" charset="0"/>
                            </a:rPr>
                            <m:t>−</m:t>
                          </m:r>
                          <m:r>
                            <a:rPr lang="en-US" sz="2400" b="1" i="1">
                              <a:solidFill>
                                <a:srgbClr val="145A7A"/>
                              </a:solidFill>
                              <a:latin typeface="Cambria Math" panose="02040503050406030204" pitchFamily="18" charset="0"/>
                              <a:ea typeface="Cambria Math" panose="02040503050406030204" pitchFamily="18" charset="0"/>
                            </a:rPr>
                            <m:t>𝟏</m:t>
                          </m:r>
                        </m:sup>
                      </m:sSup>
                    </m:oMath>
                  </m:oMathPara>
                </a14:m>
                <a:endParaRPr lang="en-US" sz="2400" b="1" dirty="0">
                  <a:solidFill>
                    <a:schemeClr val="accent6"/>
                  </a:solidFill>
                </a:endParaRPr>
              </a:p>
            </p:txBody>
          </p:sp>
        </mc:Choice>
        <mc:Fallback xmlns="">
          <p:sp>
            <p:nvSpPr>
              <p:cNvPr id="190" name="TextBox 189">
                <a:extLst>
                  <a:ext uri="{FF2B5EF4-FFF2-40B4-BE49-F238E27FC236}">
                    <a16:creationId xmlns:a16="http://schemas.microsoft.com/office/drawing/2014/main" id="{66D7C4DC-E129-A03F-C4F4-B000C3AB1D1A}"/>
                  </a:ext>
                </a:extLst>
              </p:cNvPr>
              <p:cNvSpPr txBox="1">
                <a:spLocks noRot="1" noChangeAspect="1" noMove="1" noResize="1" noEditPoints="1" noAdjustHandles="1" noChangeArrowheads="1" noChangeShapeType="1" noTextEdit="1"/>
              </p:cNvSpPr>
              <p:nvPr/>
            </p:nvSpPr>
            <p:spPr>
              <a:xfrm>
                <a:off x="25294976" y="10019392"/>
                <a:ext cx="669842" cy="470000"/>
              </a:xfrm>
              <a:prstGeom prst="rect">
                <a:avLst/>
              </a:prstGeom>
              <a:blipFill>
                <a:blip r:embed="rId56"/>
                <a:stretch>
                  <a:fillRect l="-1818" r="-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84DD0D8-7C18-CE84-D319-9EE9F746CCED}"/>
                  </a:ext>
                </a:extLst>
              </p:cNvPr>
              <p:cNvSpPr txBox="1"/>
              <p:nvPr/>
            </p:nvSpPr>
            <p:spPr>
              <a:xfrm>
                <a:off x="26582966" y="8277315"/>
                <a:ext cx="3058834" cy="883512"/>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approx</m:t>
                          </m:r>
                        </m:sub>
                      </m:sSub>
                    </m:oMath>
                  </m:oMathPara>
                </a14:m>
                <a:endParaRPr lang="en-US" sz="2400" dirty="0"/>
              </a:p>
            </p:txBody>
          </p:sp>
        </mc:Choice>
        <mc:Fallback xmlns="">
          <p:sp>
            <p:nvSpPr>
              <p:cNvPr id="70" name="TextBox 69">
                <a:extLst>
                  <a:ext uri="{FF2B5EF4-FFF2-40B4-BE49-F238E27FC236}">
                    <a16:creationId xmlns:a16="http://schemas.microsoft.com/office/drawing/2014/main" id="{784DD0D8-7C18-CE84-D319-9EE9F746CCED}"/>
                  </a:ext>
                </a:extLst>
              </p:cNvPr>
              <p:cNvSpPr txBox="1">
                <a:spLocks noRot="1" noChangeAspect="1" noMove="1" noResize="1" noEditPoints="1" noAdjustHandles="1" noChangeArrowheads="1" noChangeShapeType="1" noTextEdit="1"/>
              </p:cNvSpPr>
              <p:nvPr/>
            </p:nvSpPr>
            <p:spPr>
              <a:xfrm>
                <a:off x="26582966" y="8277315"/>
                <a:ext cx="3058834" cy="883512"/>
              </a:xfrm>
              <a:prstGeom prst="rect">
                <a:avLst/>
              </a:prstGeom>
              <a:blipFill>
                <a:blip r:embed="rId57"/>
                <a:stretch>
                  <a:fillRect t="-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1A80406-B8D4-8CB6-6641-9F838E18BA7C}"/>
                  </a:ext>
                </a:extLst>
              </p:cNvPr>
              <p:cNvSpPr txBox="1"/>
              <p:nvPr/>
            </p:nvSpPr>
            <p:spPr>
              <a:xfrm>
                <a:off x="26746200" y="5631523"/>
                <a:ext cx="2959100" cy="883512"/>
              </a:xfrm>
              <a:prstGeom prst="rect">
                <a:avLst/>
              </a:prstGeom>
              <a:noFill/>
            </p:spPr>
            <p:txBody>
              <a:bodyPr wrap="square" rtlCol="0">
                <a:spAutoFit/>
              </a:bodyPr>
              <a:lstStyle/>
              <a:p>
                <a:pPr algn="ctr"/>
                <a:r>
                  <a:rPr lang="en-US" sz="2400" dirty="0">
                    <a:ea typeface="Cambria Math" panose="02040503050406030204" pitchFamily="18" charset="0"/>
                  </a:rPr>
                  <a:t>Augmented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e>
                      </m:acc>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approx</m:t>
                          </m:r>
                        </m:sub>
                      </m:sSub>
                    </m:oMath>
                  </m:oMathPara>
                </a14:m>
                <a:endParaRPr lang="en-US" sz="2400" dirty="0"/>
              </a:p>
            </p:txBody>
          </p:sp>
        </mc:Choice>
        <mc:Fallback xmlns="">
          <p:sp>
            <p:nvSpPr>
              <p:cNvPr id="52" name="TextBox 51">
                <a:extLst>
                  <a:ext uri="{FF2B5EF4-FFF2-40B4-BE49-F238E27FC236}">
                    <a16:creationId xmlns:a16="http://schemas.microsoft.com/office/drawing/2014/main" id="{61A80406-B8D4-8CB6-6641-9F838E18BA7C}"/>
                  </a:ext>
                </a:extLst>
              </p:cNvPr>
              <p:cNvSpPr txBox="1">
                <a:spLocks noRot="1" noChangeAspect="1" noMove="1" noResize="1" noEditPoints="1" noAdjustHandles="1" noChangeArrowheads="1" noChangeShapeType="1" noTextEdit="1"/>
              </p:cNvSpPr>
              <p:nvPr/>
            </p:nvSpPr>
            <p:spPr>
              <a:xfrm>
                <a:off x="26746200" y="5631523"/>
                <a:ext cx="2959100" cy="883512"/>
              </a:xfrm>
              <a:prstGeom prst="rect">
                <a:avLst/>
              </a:prstGeom>
              <a:blipFill>
                <a:blip r:embed="rId58"/>
                <a:stretch>
                  <a:fillRect t="-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EE8BCFB-4045-CABF-82FC-FBDF4965B37E}"/>
                  </a:ext>
                </a:extLst>
              </p:cNvPr>
              <p:cNvSpPr txBox="1"/>
              <p:nvPr/>
            </p:nvSpPr>
            <p:spPr>
              <a:xfrm>
                <a:off x="21615400" y="5657781"/>
                <a:ext cx="2921000" cy="830997"/>
              </a:xfrm>
              <a:prstGeom prst="rect">
                <a:avLst/>
              </a:prstGeom>
              <a:noFill/>
            </p:spPr>
            <p:txBody>
              <a:bodyPr wrap="square" rtlCol="0">
                <a:spAutoFit/>
              </a:bodyPr>
              <a:lstStyle/>
              <a:p>
                <a:pPr algn="ctr"/>
                <a:r>
                  <a:rPr lang="en-US" sz="2400" dirty="0">
                    <a:ea typeface="Cambria Math" panose="02040503050406030204" pitchFamily="18" charset="0"/>
                  </a:rPr>
                  <a:t>Transformed Data</a:t>
                </a:r>
                <a:endParaRPr lang="en-US" sz="24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ℱ</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m:rPr>
                              <m:sty m:val="p"/>
                            </m:rPr>
                            <a:rPr lang="en-US" sz="2400">
                              <a:latin typeface="Cambria Math" panose="02040503050406030204" pitchFamily="18" charset="0"/>
                            </a:rPr>
                            <m:t>true</m:t>
                          </m:r>
                        </m:sub>
                      </m:sSub>
                    </m:oMath>
                  </m:oMathPara>
                </a14:m>
                <a:endParaRPr lang="en-US" sz="2400" dirty="0"/>
              </a:p>
            </p:txBody>
          </p:sp>
        </mc:Choice>
        <mc:Fallback xmlns="">
          <p:sp>
            <p:nvSpPr>
              <p:cNvPr id="108" name="TextBox 107">
                <a:extLst>
                  <a:ext uri="{FF2B5EF4-FFF2-40B4-BE49-F238E27FC236}">
                    <a16:creationId xmlns:a16="http://schemas.microsoft.com/office/drawing/2014/main" id="{4EE8BCFB-4045-CABF-82FC-FBDF4965B37E}"/>
                  </a:ext>
                </a:extLst>
              </p:cNvPr>
              <p:cNvSpPr txBox="1">
                <a:spLocks noRot="1" noChangeAspect="1" noMove="1" noResize="1" noEditPoints="1" noAdjustHandles="1" noChangeArrowheads="1" noChangeShapeType="1" noTextEdit="1"/>
              </p:cNvSpPr>
              <p:nvPr/>
            </p:nvSpPr>
            <p:spPr>
              <a:xfrm>
                <a:off x="21615400" y="5657781"/>
                <a:ext cx="2921000" cy="830997"/>
              </a:xfrm>
              <a:prstGeom prst="rect">
                <a:avLst/>
              </a:prstGeom>
              <a:blipFill>
                <a:blip r:embed="rId59"/>
                <a:stretch>
                  <a:fillRect t="-5147" b="-5147"/>
                </a:stretch>
              </a:blipFill>
            </p:spPr>
            <p:txBody>
              <a:bodyPr/>
              <a:lstStyle/>
              <a:p>
                <a:r>
                  <a:rPr lang="en-US">
                    <a:noFill/>
                  </a:rPr>
                  <a:t> </a:t>
                </a:r>
              </a:p>
            </p:txBody>
          </p:sp>
        </mc:Fallback>
      </mc:AlternateContent>
      <p:pic>
        <p:nvPicPr>
          <p:cNvPr id="9" name="Picture 8" descr="A screenshot of a graph&#10;&#10;AI-generated content may be incorrect.">
            <a:extLst>
              <a:ext uri="{FF2B5EF4-FFF2-40B4-BE49-F238E27FC236}">
                <a16:creationId xmlns:a16="http://schemas.microsoft.com/office/drawing/2014/main" id="{DE676076-29AE-FD6E-B144-0016F0DF8DC7}"/>
              </a:ext>
            </a:extLst>
          </p:cNvPr>
          <p:cNvPicPr>
            <a:picLocks noChangeAspect="1"/>
          </p:cNvPicPr>
          <p:nvPr/>
        </p:nvPicPr>
        <p:blipFill>
          <a:blip r:embed="rId60"/>
          <a:stretch>
            <a:fillRect/>
          </a:stretch>
        </p:blipFill>
        <p:spPr>
          <a:xfrm>
            <a:off x="14133297" y="13482852"/>
            <a:ext cx="12731373" cy="5036236"/>
          </a:xfrm>
          <a:prstGeom prst="rect">
            <a:avLst/>
          </a:prstGeom>
        </p:spPr>
      </p:pic>
      <p:sp>
        <p:nvSpPr>
          <p:cNvPr id="12" name="Rectangle 11">
            <a:extLst>
              <a:ext uri="{FF2B5EF4-FFF2-40B4-BE49-F238E27FC236}">
                <a16:creationId xmlns:a16="http://schemas.microsoft.com/office/drawing/2014/main" id="{46BA8550-DC03-4A8A-EE3E-CE8E7272CD8B}"/>
              </a:ext>
            </a:extLst>
          </p:cNvPr>
          <p:cNvSpPr/>
          <p:nvPr/>
        </p:nvSpPr>
        <p:spPr>
          <a:xfrm>
            <a:off x="14055302" y="25781000"/>
            <a:ext cx="12140104" cy="402424"/>
          </a:xfrm>
          <a:prstGeom prst="rect">
            <a:avLst/>
          </a:prstGeom>
          <a:solidFill>
            <a:srgbClr val="F9FC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E9F4BF-5532-DBC1-801B-DF07CF2ADBA7}"/>
              </a:ext>
            </a:extLst>
          </p:cNvPr>
          <p:cNvSpPr/>
          <p:nvPr/>
        </p:nvSpPr>
        <p:spPr>
          <a:xfrm>
            <a:off x="14073513" y="31142092"/>
            <a:ext cx="12281165" cy="359110"/>
          </a:xfrm>
          <a:prstGeom prst="rect">
            <a:avLst/>
          </a:prstGeom>
          <a:solidFill>
            <a:srgbClr val="F9FC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0607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14192</TotalTime>
  <Words>948</Words>
  <Application>Microsoft Office PowerPoint</Application>
  <PresentationFormat>Custom</PresentationFormat>
  <Paragraphs>238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Cambria Math</vt:lpstr>
      <vt:lpstr>Office Theme</vt:lpstr>
      <vt:lpstr>Do Sparsity Promoting Hierarchical Prior Models Plausibly Model Empirical Image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Satish Dave</dc:creator>
  <cp:lastModifiedBy>Yash Satish Dave</cp:lastModifiedBy>
  <cp:revision>34</cp:revision>
  <dcterms:created xsi:type="dcterms:W3CDTF">2025-07-10T12:40:30Z</dcterms:created>
  <dcterms:modified xsi:type="dcterms:W3CDTF">2025-08-13T20:49:13Z</dcterms:modified>
</cp:coreProperties>
</file>